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58" r:id="rId3"/>
    <p:sldId id="263" r:id="rId4"/>
    <p:sldId id="264" r:id="rId5"/>
    <p:sldId id="275" r:id="rId6"/>
    <p:sldId id="278" r:id="rId7"/>
    <p:sldId id="262" r:id="rId8"/>
    <p:sldId id="269" r:id="rId9"/>
    <p:sldId id="277" r:id="rId10"/>
    <p:sldId id="260" r:id="rId11"/>
    <p:sldId id="267" r:id="rId12"/>
    <p:sldId id="266" r:id="rId13"/>
    <p:sldId id="265" r:id="rId14"/>
    <p:sldId id="268" r:id="rId15"/>
    <p:sldId id="256" r:id="rId16"/>
  </p:sldIdLst>
  <p:sldSz cx="9144000" cy="7019925"/>
  <p:notesSz cx="6858000" cy="91440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AA107"/>
    <a:srgbClr val="9FC040"/>
    <a:srgbClr val="C0D77F"/>
    <a:srgbClr val="DFEBBF"/>
    <a:srgbClr val="D1E2A2"/>
    <a:srgbClr val="A9C94F"/>
    <a:srgbClr val="9ABC39"/>
    <a:srgbClr val="9EBF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3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48863"/>
            <a:ext cx="7772400" cy="2443974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87086"/>
            <a:ext cx="6858000" cy="169485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035D1-F001-4414-B8EC-AD3F615EB6D2}" type="datetimeFigureOut">
              <a:rPr lang="es-ES"/>
              <a:pPr>
                <a:defRPr/>
              </a:pPr>
              <a:t>15/03/2016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A84A8F-52DE-4C6B-A799-F3EC7572EEA8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59117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D960D-E03D-472F-85A0-1D49B90C9F07}" type="datetimeFigureOut">
              <a:rPr lang="es-ES"/>
              <a:pPr>
                <a:defRPr/>
              </a:pPr>
              <a:t>15/03/2016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12D576-1626-49FC-9AF6-9F5CCCEFA2D5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92247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73746"/>
            <a:ext cx="1971675" cy="594906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73746"/>
            <a:ext cx="5800725" cy="594906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1B9B1C-0AF8-465D-8089-EABF42B77E37}" type="datetimeFigureOut">
              <a:rPr lang="es-ES"/>
              <a:pPr>
                <a:defRPr/>
              </a:pPr>
              <a:t>15/03/2016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B1B7C2-E4CD-4A89-9CC1-7F559701E407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7287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02D99-DED2-4DF3-90CB-D607D546A05A}" type="datetimeFigureOut">
              <a:rPr lang="es-ES"/>
              <a:pPr>
                <a:defRPr/>
              </a:pPr>
              <a:t>15/03/2016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F0B3B-E097-4D84-BB43-E5FBDD3E5A98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0273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50108"/>
            <a:ext cx="7886700" cy="292009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697827"/>
            <a:ext cx="7886700" cy="153560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42196-1174-4F9E-BE97-FA859B3E95AD}" type="datetimeFigureOut">
              <a:rPr lang="es-ES"/>
              <a:pPr>
                <a:defRPr/>
              </a:pPr>
              <a:t>15/03/2016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5CF0A-692B-4476-AAC5-78339B5BB258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08006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68730"/>
            <a:ext cx="3886200" cy="445407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68730"/>
            <a:ext cx="3886200" cy="445407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D8B0EF-D9A4-4CCA-A146-D56787835D27}" type="datetimeFigureOut">
              <a:rPr lang="es-ES"/>
              <a:pPr>
                <a:defRPr/>
              </a:pPr>
              <a:t>15/03/2016</a:t>
            </a:fld>
            <a:endParaRPr lang="es-E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4029AD-F754-41B5-A75F-ABD7C789D9FD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79960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73748"/>
            <a:ext cx="7886700" cy="135686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720857"/>
            <a:ext cx="3868340" cy="84336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64223"/>
            <a:ext cx="3868340" cy="377158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720857"/>
            <a:ext cx="3887391" cy="84336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64223"/>
            <a:ext cx="3887391" cy="377158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409DD-3C8C-4101-9D6E-109BD183271A}" type="datetimeFigureOut">
              <a:rPr lang="es-ES"/>
              <a:pPr>
                <a:defRPr/>
              </a:pPr>
              <a:t>15/03/2016</a:t>
            </a:fld>
            <a:endParaRPr lang="es-E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BD59C6-B931-41FB-87EC-C2BACBF2C431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75374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3E502-6AAB-4979-9894-E112F2F50CFF}" type="datetimeFigureOut">
              <a:rPr lang="es-ES"/>
              <a:pPr>
                <a:defRPr/>
              </a:pPr>
              <a:t>15/03/2016</a:t>
            </a:fld>
            <a:endParaRPr lang="es-E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065B6E-F2AD-4F70-8944-DF777406ABA9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74420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6B6DDD-FF90-49C9-8D2E-A67E63174B0A}" type="datetimeFigureOut">
              <a:rPr lang="es-ES"/>
              <a:pPr>
                <a:defRPr/>
              </a:pPr>
              <a:t>15/03/2016</a:t>
            </a:fld>
            <a:endParaRPr lang="es-E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1A3DF-69A2-49A2-9908-341BF1629882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4391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67995"/>
            <a:ext cx="2949178" cy="163798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010741"/>
            <a:ext cx="4629150" cy="49886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105977"/>
            <a:ext cx="2949178" cy="390158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3ED1D-A838-42EA-AAD9-98EE930FD01A}" type="datetimeFigureOut">
              <a:rPr lang="es-ES"/>
              <a:pPr>
                <a:defRPr/>
              </a:pPr>
              <a:t>15/03/2016</a:t>
            </a:fld>
            <a:endParaRPr lang="es-E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44EAC7-AD91-4884-B546-AFB0B0B32A12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75301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67995"/>
            <a:ext cx="2949178" cy="163798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010741"/>
            <a:ext cx="4629150" cy="498869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dirty="0" smtClean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105977"/>
            <a:ext cx="2949178" cy="390158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5E3EC4-1827-4FCF-9ECF-386C60AB04DD}" type="datetimeFigureOut">
              <a:rPr lang="es-ES"/>
              <a:pPr>
                <a:defRPr/>
              </a:pPr>
              <a:t>15/03/2016</a:t>
            </a:fld>
            <a:endParaRPr lang="es-E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620D54-1C9B-47DA-9654-9702435BEACB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10747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73063"/>
            <a:ext cx="7886700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título del patrón</a:t>
            </a:r>
            <a:endParaRPr lang="en-US" altLang="es-E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68488"/>
            <a:ext cx="7886700" cy="445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texto del patrón</a:t>
            </a:r>
          </a:p>
          <a:p>
            <a:pPr lvl="1"/>
            <a:r>
              <a:rPr lang="es-ES" altLang="es-ES" smtClean="0"/>
              <a:t>Segundo nivel</a:t>
            </a:r>
          </a:p>
          <a:p>
            <a:pPr lvl="2"/>
            <a:r>
              <a:rPr lang="es-ES" altLang="es-ES" smtClean="0"/>
              <a:t>Tercer nivel</a:t>
            </a:r>
          </a:p>
          <a:p>
            <a:pPr lvl="3"/>
            <a:r>
              <a:rPr lang="es-ES" altLang="es-ES" smtClean="0"/>
              <a:t>Cuarto nivel</a:t>
            </a:r>
          </a:p>
          <a:p>
            <a:pPr lvl="4"/>
            <a:r>
              <a:rPr lang="es-ES" altLang="es-ES" smtClean="0"/>
              <a:t>Quinto nivel</a:t>
            </a:r>
            <a:endParaRPr lang="en-US" altLang="es-E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507163"/>
            <a:ext cx="2057400" cy="3730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915ECC7-863F-4D5B-90EA-C8C2840C54DD}" type="datetimeFigureOut">
              <a:rPr lang="es-ES"/>
              <a:pPr>
                <a:defRPr/>
              </a:pPr>
              <a:t>15/03/2016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507163"/>
            <a:ext cx="3086100" cy="3730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507163"/>
            <a:ext cx="2057400" cy="3730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AE316B-EADC-4276-96C3-31E7203B31B9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BOfPDjkP2A" TargetMode="Externa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mpamentosoverlimit.com/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youtube.com/overlimitaventura" TargetMode="External"/><Relationship Id="rId5" Type="http://schemas.openxmlformats.org/officeDocument/2006/relationships/hyperlink" Target="http://www.grupooverlimit.com/" TargetMode="External"/><Relationship Id="rId4" Type="http://schemas.openxmlformats.org/officeDocument/2006/relationships/hyperlink" Target="mailto:info@campamentosoverlimit.co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5.jpeg"/><Relationship Id="rId7" Type="http://schemas.openxmlformats.org/officeDocument/2006/relationships/image" Target="http://www.campamentosoverlimit.com/images/equipo-overlimit-javi-torres-director-tecnico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http://www.campamentosoverlimit.com/images/equipo-overlimit-dulce-cid-coordinadora.jpg" TargetMode="External"/><Relationship Id="rId4" Type="http://schemas.openxmlformats.org/officeDocument/2006/relationships/image" Target="../media/image6.jpeg"/><Relationship Id="rId9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uadroTexto 3"/>
          <p:cNvSpPr txBox="1">
            <a:spLocks noChangeArrowheads="1"/>
          </p:cNvSpPr>
          <p:nvPr/>
        </p:nvSpPr>
        <p:spPr bwMode="auto">
          <a:xfrm>
            <a:off x="1227138" y="1854200"/>
            <a:ext cx="4284662" cy="1200329"/>
          </a:xfrm>
          <a:prstGeom prst="rect">
            <a:avLst/>
          </a:prstGeom>
          <a:solidFill>
            <a:srgbClr val="C0D77F"/>
          </a:solidFill>
          <a:ln w="44450">
            <a:solidFill>
              <a:srgbClr val="7AA107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3600" dirty="0" smtClean="0">
                <a:solidFill>
                  <a:schemeClr val="bg1"/>
                </a:solidFill>
              </a:rPr>
              <a:t>Campamentos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3600" dirty="0" err="1" smtClean="0">
                <a:solidFill>
                  <a:schemeClr val="bg1"/>
                </a:solidFill>
              </a:rPr>
              <a:t>Over</a:t>
            </a:r>
            <a:r>
              <a:rPr lang="es-ES" altLang="es-ES" sz="3600" dirty="0" smtClean="0">
                <a:solidFill>
                  <a:schemeClr val="bg1"/>
                </a:solidFill>
              </a:rPr>
              <a:t> </a:t>
            </a:r>
            <a:r>
              <a:rPr lang="es-ES" altLang="es-ES" sz="3600" dirty="0" err="1" smtClean="0">
                <a:solidFill>
                  <a:schemeClr val="bg1"/>
                </a:solidFill>
              </a:rPr>
              <a:t>Limit</a:t>
            </a:r>
            <a:endParaRPr lang="es-ES" altLang="es-ES" sz="36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7290517"/>
              </p:ext>
            </p:extLst>
          </p:nvPr>
        </p:nvGraphicFramePr>
        <p:xfrm>
          <a:off x="1220074" y="990430"/>
          <a:ext cx="7652498" cy="170972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254003"/>
                <a:gridCol w="1398495"/>
              </a:tblGrid>
              <a:tr h="324430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CONCEPTO</a:t>
                      </a:r>
                      <a:endParaRPr lang="es-ES" sz="1600" dirty="0"/>
                    </a:p>
                  </a:txBody>
                  <a:tcPr marL="91425" marR="91425" marT="45750" marB="45750" anchor="ctr">
                    <a:solidFill>
                      <a:srgbClr val="7AA10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IMPORTE/PAX</a:t>
                      </a:r>
                      <a:endParaRPr lang="es-ES" sz="1600" dirty="0"/>
                    </a:p>
                  </a:txBody>
                  <a:tcPr marL="91425" marR="91425" marT="45750" marB="45750" anchor="ctr">
                    <a:solidFill>
                      <a:srgbClr val="7AA107"/>
                    </a:solidFill>
                  </a:tcPr>
                </a:tc>
              </a:tr>
              <a:tr h="2919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DESARROLLO CAMPAMENTO </a:t>
                      </a:r>
                      <a:r>
                        <a:rPr kumimoji="0" lang="es-E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1 SEMANA </a:t>
                      </a:r>
                      <a:r>
                        <a:rPr kumimoji="0" lang="es-E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CON TODO INCLUIDO.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Autobús incluido.</a:t>
                      </a:r>
                    </a:p>
                  </a:txBody>
                  <a:tcPr marT="45725" marB="45725" anchor="ctr" horzOverflow="overflow">
                    <a:solidFill>
                      <a:srgbClr val="DFEB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365 €/PAX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DESCUENTO 5% </a:t>
                      </a:r>
                      <a:r>
                        <a:rPr kumimoji="0" lang="es-E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inscripción </a:t>
                      </a:r>
                      <a:r>
                        <a:rPr kumimoji="0" lang="es-E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antes del 1 de mayo</a:t>
                      </a:r>
                    </a:p>
                  </a:txBody>
                  <a:tcPr marT="45725" marB="45725" anchor="ctr" horzOverflow="overflow">
                    <a:solidFill>
                      <a:srgbClr val="DFEBBF"/>
                    </a:solidFill>
                  </a:tcPr>
                </a:tc>
              </a:tr>
              <a:tr h="5514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DESARROLLO CAMPAMENTO </a:t>
                      </a:r>
                      <a:r>
                        <a:rPr kumimoji="0" lang="es-E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2 SEMANAS </a:t>
                      </a:r>
                      <a:r>
                        <a:rPr kumimoji="0" lang="es-E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CON TODO INCLUIDO.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Autobús incluido.</a:t>
                      </a:r>
                    </a:p>
                  </a:txBody>
                  <a:tcPr marT="45717" marB="45717" anchor="ctr" horzOverflow="overflow">
                    <a:solidFill>
                      <a:srgbClr val="C0D7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660 €/PAX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DESCUENTO</a:t>
                      </a:r>
                    </a:p>
                  </a:txBody>
                  <a:tcPr marT="45717" marB="45717" anchor="ctr" horzOverflow="overflow">
                    <a:solidFill>
                      <a:srgbClr val="C0D77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ángulo 3"/>
          <p:cNvSpPr>
            <a:spLocks noChangeArrowheads="1"/>
          </p:cNvSpPr>
          <p:nvPr/>
        </p:nvSpPr>
        <p:spPr bwMode="auto">
          <a:xfrm>
            <a:off x="1109663" y="774700"/>
            <a:ext cx="7851775" cy="600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_tradnl" altLang="es-ES" sz="1200" b="1" dirty="0">
                <a:solidFill>
                  <a:srgbClr val="000000"/>
                </a:solidFill>
              </a:rPr>
              <a:t>FORMA DE PAGO</a:t>
            </a:r>
            <a:r>
              <a:rPr lang="es-ES_tradnl" altLang="es-ES" sz="1200" dirty="0">
                <a:solidFill>
                  <a:srgbClr val="000000"/>
                </a:solidFill>
              </a:rPr>
              <a:t> 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_tradnl" altLang="es-ES" sz="1200" dirty="0">
                <a:solidFill>
                  <a:srgbClr val="000000"/>
                </a:solidFill>
              </a:rPr>
              <a:t>25%..........   Reserva de plaza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_tradnl" altLang="es-ES" sz="1200" dirty="0">
                <a:solidFill>
                  <a:srgbClr val="000000"/>
                </a:solidFill>
              </a:rPr>
              <a:t>75%.........    UNA SEMANA ANTES DE LA FECHA DE ENTRADA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ES_tradnl" altLang="es-ES" sz="1200" dirty="0">
              <a:solidFill>
                <a:srgbClr val="000000"/>
              </a:solidFill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_tradnl" altLang="es-ES" sz="1200" dirty="0">
                <a:solidFill>
                  <a:srgbClr val="000000"/>
                </a:solidFill>
              </a:rPr>
              <a:t>Mediante  transferencia bancaria  a nombre de: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_tradnl" altLang="es-ES" sz="1200" b="1" dirty="0">
                <a:solidFill>
                  <a:srgbClr val="000000"/>
                </a:solidFill>
              </a:rPr>
              <a:t>OVER LIMIT AVENTURA SLL </a:t>
            </a:r>
            <a:r>
              <a:rPr lang="es-ES_tradnl" altLang="es-ES" sz="1200" dirty="0">
                <a:solidFill>
                  <a:srgbClr val="000000"/>
                </a:solidFill>
              </a:rPr>
              <a:t> en nº de cta. </a:t>
            </a:r>
            <a:r>
              <a:rPr lang="es-ES_tradnl" altLang="es-ES" sz="1200" b="1" dirty="0">
                <a:solidFill>
                  <a:srgbClr val="000000"/>
                </a:solidFill>
              </a:rPr>
              <a:t>BBVA ES79 0182.3191.86.0201536506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ES_tradnl" altLang="es-ES" sz="1200" b="1" dirty="0">
              <a:solidFill>
                <a:srgbClr val="000000"/>
              </a:solidFill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_tradnl" altLang="es-ES" sz="1200" b="1" i="1" dirty="0">
                <a:solidFill>
                  <a:srgbClr val="000000"/>
                </a:solidFill>
              </a:rPr>
              <a:t>Importante</a:t>
            </a:r>
            <a:r>
              <a:rPr lang="es-ES_tradnl" altLang="es-ES" sz="1200" i="1" dirty="0">
                <a:solidFill>
                  <a:srgbClr val="000000"/>
                </a:solidFill>
              </a:rPr>
              <a:t>: Indicar nombre y nº de presupuesto en el concepto de la transferencia.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</a:pPr>
            <a:r>
              <a:rPr lang="es-ES_tradnl" altLang="es-ES" sz="1200" dirty="0">
                <a:solidFill>
                  <a:srgbClr val="000000"/>
                </a:solidFill>
              </a:rPr>
              <a:t>Este presupuesto esta hecho conforme a las tarifas vigentes del año 20</a:t>
            </a:r>
            <a:r>
              <a:rPr lang="es-ES_tradnl" altLang="es-ES" sz="1200" dirty="0"/>
              <a:t>16</a:t>
            </a:r>
            <a:r>
              <a:rPr lang="es-ES_tradnl" altLang="es-ES" sz="1200" dirty="0">
                <a:solidFill>
                  <a:srgbClr val="000000"/>
                </a:solidFill>
              </a:rPr>
              <a:t>/17 y tiene una vigencia de 30 días desde la fecha del mismo.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</a:pPr>
            <a:endParaRPr lang="es-ES_tradnl" altLang="es-ES" sz="1200" dirty="0">
              <a:solidFill>
                <a:srgbClr val="000000"/>
              </a:solidFill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</a:pPr>
            <a:r>
              <a:rPr lang="es-ES_tradnl" altLang="es-ES" sz="1200" dirty="0">
                <a:solidFill>
                  <a:srgbClr val="000000"/>
                </a:solidFill>
              </a:rPr>
              <a:t>El diseño de este programa  presupuestado no implica la reserva de los servicios especificados. La reserva se hará efectiva con el pago del 25% del total del importe.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</a:pPr>
            <a:endParaRPr lang="es-ES_tradnl" altLang="es-ES" sz="1200" dirty="0">
              <a:solidFill>
                <a:srgbClr val="000000"/>
              </a:solidFill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</a:pPr>
            <a:r>
              <a:rPr lang="es-ES_tradnl" altLang="es-ES" sz="1200" dirty="0">
                <a:solidFill>
                  <a:srgbClr val="000000"/>
                </a:solidFill>
              </a:rPr>
              <a:t>La Dirección Técnica  de OVER LIMIT AVENTURA podrá suspender alguna prueba  en su conjunto por problema de seguridad o inclemencia meteorológicas, sin que esto signifique la reducción del precio final.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ES_tradnl" altLang="es-ES" sz="1200" dirty="0">
              <a:solidFill>
                <a:srgbClr val="000000"/>
              </a:solidFill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</a:pPr>
            <a:r>
              <a:rPr lang="es-ES_tradnl" altLang="es-ES" sz="1200" dirty="0">
                <a:solidFill>
                  <a:srgbClr val="000000"/>
                </a:solidFill>
              </a:rPr>
              <a:t> Los importes Por PAX serán respetados siempre que la variación del número de PAX no sea mayor de un 10%.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</a:pPr>
            <a:r>
              <a:rPr lang="es-ES_tradnl" altLang="es-ES" sz="1200" dirty="0">
                <a:solidFill>
                  <a:srgbClr val="000000"/>
                </a:solidFill>
              </a:rPr>
              <a:t> CONDICIONES DE CANCELACIÓN:</a:t>
            </a:r>
          </a:p>
          <a:p>
            <a:pPr lvl="1" algn="just" eaLnBrk="1" hangingPunct="1">
              <a:lnSpc>
                <a:spcPct val="100000"/>
              </a:lnSpc>
              <a:spcBef>
                <a:spcPct val="0"/>
              </a:spcBef>
            </a:pPr>
            <a:r>
              <a:rPr lang="es-ES_tradnl" altLang="es-ES" sz="1200" dirty="0">
                <a:solidFill>
                  <a:srgbClr val="000000"/>
                </a:solidFill>
              </a:rPr>
              <a:t>7 días o más al día del evento no habrá ningún cargo o coste alguno de cancelación.</a:t>
            </a:r>
          </a:p>
          <a:p>
            <a:pPr lvl="1" algn="just" eaLnBrk="1" hangingPunct="1">
              <a:lnSpc>
                <a:spcPct val="100000"/>
              </a:lnSpc>
              <a:spcBef>
                <a:spcPct val="0"/>
              </a:spcBef>
            </a:pPr>
            <a:r>
              <a:rPr lang="es-ES_tradnl" altLang="es-ES" sz="1200" dirty="0">
                <a:solidFill>
                  <a:srgbClr val="000000"/>
                </a:solidFill>
              </a:rPr>
              <a:t> Entre 7 días y 72H al evento, se devolverá el 50% de la reserva.</a:t>
            </a:r>
          </a:p>
          <a:p>
            <a:pPr lvl="1" algn="just" eaLnBrk="1" hangingPunct="1">
              <a:lnSpc>
                <a:spcPct val="100000"/>
              </a:lnSpc>
              <a:spcBef>
                <a:spcPct val="0"/>
              </a:spcBef>
            </a:pPr>
            <a:r>
              <a:rPr lang="es-ES_tradnl" altLang="es-ES" sz="1200" dirty="0">
                <a:solidFill>
                  <a:srgbClr val="000000"/>
                </a:solidFill>
              </a:rPr>
              <a:t> Las cancelaciones producidas dentro de las 72 H al evento, no se devolverá reserva alguna.</a:t>
            </a:r>
          </a:p>
          <a:p>
            <a:pPr lvl="2" algn="just" eaLnBrk="1" hangingPunct="1">
              <a:lnSpc>
                <a:spcPct val="100000"/>
              </a:lnSpc>
              <a:spcBef>
                <a:spcPct val="0"/>
              </a:spcBef>
            </a:pPr>
            <a:endParaRPr lang="es-ES_tradnl" altLang="es-ES" sz="1200" dirty="0">
              <a:solidFill>
                <a:srgbClr val="000000"/>
              </a:solidFill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</a:pPr>
            <a:r>
              <a:rPr lang="es-ES_tradnl" altLang="es-ES" sz="1200" dirty="0">
                <a:solidFill>
                  <a:srgbClr val="000000"/>
                </a:solidFill>
              </a:rPr>
              <a:t> APLAZAMIENTO DE LOS SERVICIOS POR CAUSA AJENAS A OVER LIMIT: Serán posibles siempre que hayan fechas disponibles y tendrá un gasto de gestión de un 10%, manteniendo el pago efectuado por el concepto de reserva.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</a:pPr>
            <a:endParaRPr lang="es-ES_tradnl" altLang="es-ES" sz="1200" dirty="0">
              <a:solidFill>
                <a:srgbClr val="000000"/>
              </a:solidFill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</a:pPr>
            <a:r>
              <a:rPr lang="es-ES_tradnl" altLang="es-ES" sz="1200" dirty="0">
                <a:solidFill>
                  <a:srgbClr val="000000"/>
                </a:solidFill>
              </a:rPr>
              <a:t>El check out de las habitaciones se efectuará a las 10:00 am.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</a:pPr>
            <a:endParaRPr lang="es-ES_tradnl" altLang="es-ES" sz="1200" dirty="0">
              <a:solidFill>
                <a:srgbClr val="000000"/>
              </a:solidFill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</a:pPr>
            <a:r>
              <a:rPr lang="es-ES_tradnl" altLang="es-ES" sz="1200" dirty="0">
                <a:solidFill>
                  <a:srgbClr val="000000"/>
                </a:solidFill>
              </a:rPr>
              <a:t>Los daños o robos ocasionados en las instalaciones se repercutirán al centro o responsable del grupo.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</a:pPr>
            <a:endParaRPr lang="es-ES_tradnl" altLang="es-ES" sz="1200" dirty="0">
              <a:solidFill>
                <a:srgbClr val="000000"/>
              </a:solidFill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</a:pPr>
            <a:r>
              <a:rPr lang="es-ES_tradnl" altLang="es-ES" sz="1200" dirty="0">
                <a:solidFill>
                  <a:srgbClr val="000000"/>
                </a:solidFill>
              </a:rPr>
              <a:t>Over Limit se reserva el derecho de expulsión de uno o varios alumnos si su comportamiento es inadecuado o pone en peligro el bienestar del grupo o monitores.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ángulo 3"/>
          <p:cNvSpPr>
            <a:spLocks noChangeArrowheads="1"/>
          </p:cNvSpPr>
          <p:nvPr/>
        </p:nvSpPr>
        <p:spPr bwMode="auto">
          <a:xfrm>
            <a:off x="1176338" y="750888"/>
            <a:ext cx="78105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</a:pPr>
            <a:r>
              <a:rPr lang="es-ES_tradnl" altLang="es-ES" sz="1400" dirty="0"/>
              <a:t> Más de 10 años de experiencia en la Organización de eventos nacionales e internacionales.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</a:pPr>
            <a:r>
              <a:rPr lang="es-ES_tradnl" altLang="es-ES" sz="1400" dirty="0"/>
              <a:t> Con 2 sedes propias, y más de 30 actividades desarrolladas íntegramente por Over Limit.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</a:pPr>
            <a:r>
              <a:rPr lang="es-ES_tradnl" altLang="es-ES" sz="1400" dirty="0"/>
              <a:t> Desde el 2005 organizando campamentos, excursiones, convivencias, eventos infantiles, programas educativos durante el año entero con el mismo grupo de profesionales.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</a:pPr>
            <a:r>
              <a:rPr lang="es-ES_tradnl" altLang="es-ES" sz="1400" b="1" dirty="0"/>
              <a:t> </a:t>
            </a:r>
            <a:r>
              <a:rPr lang="es-ES_tradnl" altLang="es-ES" sz="1400" dirty="0"/>
              <a:t>Desde 2014 organizando los campamentos de verano para el ministerio de defensa en el ámbito Nacional e Internacional.</a:t>
            </a:r>
            <a:endParaRPr lang="es-ES_tradnl" altLang="es-ES" sz="1400" b="1" dirty="0"/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</a:pPr>
            <a:r>
              <a:rPr lang="es-ES_tradnl" altLang="es-ES" sz="1400" b="1" dirty="0"/>
              <a:t> Licenciados en Educación Física, en Ciencias ambientales, Diplomados en Magisterio Educación Física, Técnicos en Actividades físicas, técnicos de montaña, animadores componen nuestro experimentado y profesional equipo.</a:t>
            </a:r>
          </a:p>
        </p:txBody>
      </p:sp>
      <p:pic>
        <p:nvPicPr>
          <p:cNvPr id="2" name="Imagen 1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638" y="3059914"/>
            <a:ext cx="2146899" cy="2515418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 prstMaterial="dkEdge">
            <a:bevelT w="127000" h="127000"/>
            <a:bevelB w="127000" h="127000"/>
            <a:extrusionClr>
              <a:schemeClr val="tx1"/>
            </a:extrusionClr>
          </a:sp3d>
        </p:spPr>
      </p:pic>
      <p:sp>
        <p:nvSpPr>
          <p:cNvPr id="9220" name="CuadroTexto 2"/>
          <p:cNvSpPr txBox="1">
            <a:spLocks noChangeArrowheads="1"/>
          </p:cNvSpPr>
          <p:nvPr/>
        </p:nvSpPr>
        <p:spPr bwMode="auto">
          <a:xfrm>
            <a:off x="2768600" y="5859463"/>
            <a:ext cx="4211638" cy="600075"/>
          </a:xfrm>
          <a:prstGeom prst="rect">
            <a:avLst/>
          </a:prstGeom>
          <a:solidFill>
            <a:srgbClr val="C0D77F"/>
          </a:solidFill>
          <a:ln w="44450">
            <a:solidFill>
              <a:srgbClr val="7AA107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s-ES" altLang="es-ES" sz="1400" dirty="0"/>
              <a:t>Si el link no funciona, puede visualizarlo aquí:</a:t>
            </a:r>
          </a:p>
          <a:p>
            <a:pPr algn="ctr"/>
            <a:endParaRPr lang="es-ES" altLang="es-ES" sz="500" dirty="0"/>
          </a:p>
          <a:p>
            <a:pPr algn="ctr"/>
            <a:r>
              <a:rPr lang="es-ES" altLang="es-ES" sz="1400" dirty="0">
                <a:hlinkClick r:id="rId3"/>
              </a:rPr>
              <a:t>https://www.youtube.com/watch?v=NBOfPDjkP2A</a:t>
            </a:r>
            <a:endParaRPr lang="es-ES" altLang="es-E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9 Rectángulo"/>
          <p:cNvSpPr>
            <a:spLocks noChangeArrowheads="1"/>
          </p:cNvSpPr>
          <p:nvPr/>
        </p:nvSpPr>
        <p:spPr bwMode="auto">
          <a:xfrm>
            <a:off x="2627313" y="3573463"/>
            <a:ext cx="4572000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_tradnl" altLang="es-ES" sz="1800" b="1" dirty="0"/>
              <a:t>MUCHAS GRACIAS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_tradnl" altLang="es-ES" sz="1800" dirty="0"/>
              <a:t>OVER LIMIT KIDS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_tradnl" altLang="es-ES" sz="1800" dirty="0">
                <a:hlinkClick r:id="rId3"/>
              </a:rPr>
              <a:t>www.campamentosoverlimit.com</a:t>
            </a:r>
            <a:endParaRPr lang="es-ES_tradnl" altLang="es-ES" sz="1800" dirty="0"/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_tradnl" altLang="es-ES" sz="1800" dirty="0">
                <a:hlinkClick r:id="rId4"/>
              </a:rPr>
              <a:t>info@campamentosoverlimit.com</a:t>
            </a:r>
            <a:endParaRPr lang="es-ES_tradnl" altLang="es-ES" sz="1800" dirty="0"/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_tradnl" altLang="es-ES" sz="1800" dirty="0">
                <a:hlinkClick r:id="rId5"/>
              </a:rPr>
              <a:t>www.grupooverlimit.com</a:t>
            </a:r>
            <a:endParaRPr lang="es-ES_tradnl" altLang="es-ES" sz="1800" dirty="0"/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_tradnl" altLang="es-ES" sz="1800" dirty="0">
                <a:hlinkClick r:id="rId6"/>
              </a:rPr>
              <a:t>www.youtube.com/overlimitaventura</a:t>
            </a:r>
            <a:endParaRPr lang="es-ES_tradnl" altLang="es-ES" sz="1800" dirty="0"/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_tradnl" altLang="es-ES" sz="1800" dirty="0"/>
              <a:t>954896010-658979922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_tradnl" altLang="es-ES" sz="1800" dirty="0"/>
              <a:t>Fax: 955131225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ES_tradnl" altLang="es-E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CuadroTexto 13"/>
          <p:cNvSpPr txBox="1">
            <a:spLocks noChangeArrowheads="1"/>
          </p:cNvSpPr>
          <p:nvPr/>
        </p:nvSpPr>
        <p:spPr bwMode="auto">
          <a:xfrm>
            <a:off x="2371725" y="1308100"/>
            <a:ext cx="48085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2000" b="1" dirty="0" smtClean="0">
                <a:solidFill>
                  <a:schemeClr val="bg1"/>
                </a:solidFill>
              </a:rPr>
              <a:t>Verano 2016.</a:t>
            </a:r>
            <a:endParaRPr lang="es-ES" altLang="es-ES" sz="2000" b="1" dirty="0">
              <a:solidFill>
                <a:schemeClr val="bg1"/>
              </a:solidFill>
            </a:endParaRPr>
          </a:p>
        </p:txBody>
      </p:sp>
      <p:sp>
        <p:nvSpPr>
          <p:cNvPr id="3080" name="CuadroTexto 14"/>
          <p:cNvSpPr txBox="1">
            <a:spLocks noChangeArrowheads="1"/>
          </p:cNvSpPr>
          <p:nvPr/>
        </p:nvSpPr>
        <p:spPr bwMode="auto">
          <a:xfrm>
            <a:off x="2341563" y="1682750"/>
            <a:ext cx="48085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2000" b="1" dirty="0" smtClean="0">
                <a:solidFill>
                  <a:schemeClr val="bg1"/>
                </a:solidFill>
              </a:rPr>
              <a:t>Aznalcóllar (Sevilla) – Finca “El Campillo”</a:t>
            </a:r>
            <a:endParaRPr lang="es-ES" altLang="es-ES" sz="2000" b="1" dirty="0">
              <a:solidFill>
                <a:schemeClr val="bg1"/>
              </a:solidFill>
            </a:endParaRPr>
          </a:p>
        </p:txBody>
      </p:sp>
      <p:sp>
        <p:nvSpPr>
          <p:cNvPr id="3081" name="CuadroTexto 15"/>
          <p:cNvSpPr txBox="1">
            <a:spLocks noChangeArrowheads="1"/>
          </p:cNvSpPr>
          <p:nvPr/>
        </p:nvSpPr>
        <p:spPr bwMode="auto">
          <a:xfrm>
            <a:off x="2563813" y="2047875"/>
            <a:ext cx="48085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2000" b="1" dirty="0" smtClean="0">
                <a:solidFill>
                  <a:schemeClr val="bg1"/>
                </a:solidFill>
              </a:rPr>
              <a:t>Mín. 40 PAX.</a:t>
            </a:r>
            <a:endParaRPr lang="es-ES" altLang="es-ES" sz="2000" b="1" dirty="0">
              <a:solidFill>
                <a:schemeClr val="bg1"/>
              </a:solidFill>
            </a:endParaRPr>
          </a:p>
        </p:txBody>
      </p:sp>
      <p:sp>
        <p:nvSpPr>
          <p:cNvPr id="3082" name="CuadroTexto 16"/>
          <p:cNvSpPr txBox="1">
            <a:spLocks noChangeArrowheads="1"/>
          </p:cNvSpPr>
          <p:nvPr/>
        </p:nvSpPr>
        <p:spPr bwMode="auto">
          <a:xfrm>
            <a:off x="2268538" y="2405063"/>
            <a:ext cx="48069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2000" b="1" dirty="0" smtClean="0">
                <a:solidFill>
                  <a:schemeClr val="bg1"/>
                </a:solidFill>
              </a:rPr>
              <a:t>De 7 a 14 años.</a:t>
            </a:r>
            <a:endParaRPr lang="es-ES" altLang="es-ES" sz="2000" b="1" dirty="0">
              <a:solidFill>
                <a:schemeClr val="bg1"/>
              </a:solidFill>
            </a:endParaRPr>
          </a:p>
        </p:txBody>
      </p:sp>
      <p:sp>
        <p:nvSpPr>
          <p:cNvPr id="3083" name="CuadroTexto 17"/>
          <p:cNvSpPr txBox="1">
            <a:spLocks noChangeArrowheads="1"/>
          </p:cNvSpPr>
          <p:nvPr/>
        </p:nvSpPr>
        <p:spPr bwMode="auto">
          <a:xfrm>
            <a:off x="2686050" y="2771775"/>
            <a:ext cx="48069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2000" b="1" dirty="0" smtClean="0">
                <a:solidFill>
                  <a:schemeClr val="bg1"/>
                </a:solidFill>
              </a:rPr>
              <a:t>7 días.</a:t>
            </a:r>
            <a:endParaRPr lang="es-ES" altLang="es-E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ángulo 3"/>
          <p:cNvSpPr>
            <a:spLocks noChangeArrowheads="1"/>
          </p:cNvSpPr>
          <p:nvPr/>
        </p:nvSpPr>
        <p:spPr bwMode="auto">
          <a:xfrm>
            <a:off x="1331913" y="1203325"/>
            <a:ext cx="3722687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1400" dirty="0">
                <a:solidFill>
                  <a:srgbClr val="000000"/>
                </a:solidFill>
              </a:rPr>
              <a:t>A  45 kilómetros de Sevilla encontrarás la DEHESA EL CAMPILLO, en el Km. 6 de la carretera entre Aznalcóllar y el Castillo de las Guardas, un paisaje natural, sede de las selecciones internacionales del CAMEL TROPHY 96 y MONGOLIA 97, con sus 1500 hectáreas  y acceso privado al pantano rodeado por una magnifica dehesa.</a:t>
            </a:r>
          </a:p>
        </p:txBody>
      </p:sp>
      <p:sp>
        <p:nvSpPr>
          <p:cNvPr id="6" name="Rectángulo 5"/>
          <p:cNvSpPr/>
          <p:nvPr/>
        </p:nvSpPr>
        <p:spPr>
          <a:xfrm>
            <a:off x="5251450" y="4122738"/>
            <a:ext cx="3500438" cy="18161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kern="0" dirty="0">
                <a:solidFill>
                  <a:prstClr val="black"/>
                </a:solidFill>
              </a:rPr>
              <a:t>En la Finca El Campillo tenemos nuestra sede en la que contamos con las oficinas, aula de formación, piscina, comedor de exterior e interior, zonas verdes, lavandería, cocinas, almacén, campo multiuso, casa de los monitores y las habitaciones, con capacidad para 6 pax, equipadas con calefacción, y baño completo.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ángulo 3"/>
          <p:cNvSpPr>
            <a:spLocks noChangeArrowheads="1"/>
          </p:cNvSpPr>
          <p:nvPr/>
        </p:nvSpPr>
        <p:spPr bwMode="auto">
          <a:xfrm>
            <a:off x="1152525" y="2495550"/>
            <a:ext cx="78644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fontAlgn="t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1000" b="1" dirty="0">
                <a:solidFill>
                  <a:srgbClr val="333333"/>
                </a:solidFill>
                <a:cs typeface="Times New Roman" panose="02020603050405020304" pitchFamily="18" charset="0"/>
              </a:rPr>
              <a:t>No es fácil conseguir reunir un equipo de profesionales con tan alta calidad profesional y humana. Nosotros lo hemos conseguido. </a:t>
            </a:r>
            <a:r>
              <a:rPr lang="es-ES" altLang="es-ES" sz="1000" dirty="0">
                <a:solidFill>
                  <a:srgbClr val="333333"/>
                </a:solidFill>
                <a:cs typeface="Times New Roman" panose="02020603050405020304" pitchFamily="18" charset="0"/>
              </a:rPr>
              <a:t>Creemos que este es nuestro mayor valor. La formación y experiencia de tantos años de actividad y el entusiasmo por nuestro trabajo nos hace innovar y mejorar cada día. Nuestros monitores te harán sentirte seguro en todo momento, serán un compañero más, que además de hacerte pasar unas vacaciones irrepetibles, estarán para ayudarte y facilitarte tu adaptación al campamento</a:t>
            </a:r>
            <a:endParaRPr lang="es-ES" altLang="es-ES" sz="1000" dirty="0"/>
          </a:p>
        </p:txBody>
      </p:sp>
      <p:pic>
        <p:nvPicPr>
          <p:cNvPr id="5" name="Picture 2" descr="https://scontent-mad1-1.xx.fbcdn.net/hphotos-xft1/v/t1.0-9/10516640_818945364784922_3503010709204864521_n.jpg?oh=5904f520258a8b00f5941413cebe22e1&amp;oe=57486340"/>
          <p:cNvPicPr>
            <a:picLocks noChangeAspect="1" noChangeArrowheads="1"/>
          </p:cNvPicPr>
          <p:nvPr/>
        </p:nvPicPr>
        <p:blipFill rotWithShape="1">
          <a:blip r:embed="rId3"/>
          <a:srcRect t="18466" b="28370"/>
          <a:stretch/>
        </p:blipFill>
        <p:spPr bwMode="auto">
          <a:xfrm>
            <a:off x="1992290" y="783772"/>
            <a:ext cx="6140790" cy="17037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6" descr="Dulce Cid Coordinadora Over Limit Kids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663" y="3265488"/>
            <a:ext cx="1619250" cy="148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9" descr="Javier Torres Director Técnico deportivo del Campamento de Verano Over Limit"/>
          <p:cNvPicPr>
            <a:picLocks noChangeAspect="1" noChangeArrowheads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3513" y="3265488"/>
            <a:ext cx="1619250" cy="148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Rectángulo 9"/>
          <p:cNvSpPr>
            <a:spLocks noChangeArrowheads="1"/>
          </p:cNvSpPr>
          <p:nvPr/>
        </p:nvSpPr>
        <p:spPr bwMode="auto">
          <a:xfrm>
            <a:off x="1236663" y="4757738"/>
            <a:ext cx="1617662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900" b="1" dirty="0">
                <a:solidFill>
                  <a:srgbClr val="333333"/>
                </a:solidFill>
                <a:cs typeface="Times New Roman" panose="02020603050405020304" pitchFamily="18" charset="0"/>
              </a:rPr>
              <a:t>Ignacio Murube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900" b="1" dirty="0">
                <a:solidFill>
                  <a:srgbClr val="333333"/>
                </a:solidFill>
                <a:cs typeface="Times New Roman" panose="02020603050405020304" pitchFamily="18" charset="0"/>
              </a:rPr>
              <a:t>GERENTE </a:t>
            </a:r>
            <a:endParaRPr lang="es-ES" altLang="es-ES" sz="900" dirty="0"/>
          </a:p>
          <a:p>
            <a:pPr eaLnBrk="1" fontAlgn="t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ES" altLang="es-ES" sz="900" dirty="0">
              <a:solidFill>
                <a:srgbClr val="333333"/>
              </a:solidFill>
              <a:cs typeface="Times New Roman" panose="02020603050405020304" pitchFamily="18" charset="0"/>
            </a:endParaRPr>
          </a:p>
          <a:p>
            <a:pPr eaLnBrk="1" fontAlgn="t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900" dirty="0">
                <a:solidFill>
                  <a:srgbClr val="333333"/>
                </a:solidFill>
                <a:cs typeface="Times New Roman" panose="02020603050405020304" pitchFamily="18" charset="0"/>
              </a:rPr>
              <a:t>Licenciado en CCAFD.</a:t>
            </a:r>
            <a:br>
              <a:rPr lang="es-ES" altLang="es-ES" sz="900" dirty="0">
                <a:solidFill>
                  <a:srgbClr val="333333"/>
                </a:solidFill>
                <a:cs typeface="Times New Roman" panose="02020603050405020304" pitchFamily="18" charset="0"/>
              </a:rPr>
            </a:br>
            <a:r>
              <a:rPr lang="es-ES" altLang="es-ES" sz="900" dirty="0">
                <a:solidFill>
                  <a:srgbClr val="333333"/>
                </a:solidFill>
                <a:cs typeface="Times New Roman" panose="02020603050405020304" pitchFamily="18" charset="0"/>
              </a:rPr>
              <a:t>Maestro de E.F.</a:t>
            </a:r>
            <a:br>
              <a:rPr lang="es-ES" altLang="es-ES" sz="900" dirty="0">
                <a:solidFill>
                  <a:srgbClr val="333333"/>
                </a:solidFill>
                <a:cs typeface="Times New Roman" panose="02020603050405020304" pitchFamily="18" charset="0"/>
              </a:rPr>
            </a:br>
            <a:r>
              <a:rPr lang="es-ES" altLang="es-ES" sz="900" dirty="0">
                <a:solidFill>
                  <a:srgbClr val="333333"/>
                </a:solidFill>
                <a:cs typeface="Times New Roman" panose="02020603050405020304" pitchFamily="18" charset="0"/>
              </a:rPr>
              <a:t>Monitor de Vela Ligera, Windsurf, Piragüismo, Escalada, Conducción Off Road.</a:t>
            </a:r>
            <a:br>
              <a:rPr lang="es-ES" altLang="es-ES" sz="900" dirty="0">
                <a:solidFill>
                  <a:srgbClr val="333333"/>
                </a:solidFill>
                <a:cs typeface="Times New Roman" panose="02020603050405020304" pitchFamily="18" charset="0"/>
              </a:rPr>
            </a:br>
            <a:r>
              <a:rPr lang="es-ES" altLang="es-ES" sz="900" dirty="0">
                <a:solidFill>
                  <a:srgbClr val="333333"/>
                </a:solidFill>
                <a:cs typeface="Times New Roman" panose="02020603050405020304" pitchFamily="18" charset="0"/>
              </a:rPr>
              <a:t>Patrón de Yate.</a:t>
            </a:r>
            <a:endParaRPr lang="es-ES" altLang="es-ES" sz="900" dirty="0"/>
          </a:p>
        </p:txBody>
      </p:sp>
      <p:sp>
        <p:nvSpPr>
          <p:cNvPr id="5127" name="Rectángulo 10"/>
          <p:cNvSpPr>
            <a:spLocks noChangeArrowheads="1"/>
          </p:cNvSpPr>
          <p:nvPr/>
        </p:nvSpPr>
        <p:spPr bwMode="auto">
          <a:xfrm>
            <a:off x="3175000" y="4757738"/>
            <a:ext cx="1814513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fontAlgn="t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900" b="1" dirty="0">
                <a:solidFill>
                  <a:srgbClr val="333333"/>
                </a:solidFill>
                <a:cs typeface="Times New Roman" panose="02020603050405020304" pitchFamily="18" charset="0"/>
              </a:rPr>
              <a:t>Dulce Cid González</a:t>
            </a:r>
            <a:endParaRPr lang="es-ES" altLang="es-ES" sz="900" dirty="0"/>
          </a:p>
          <a:p>
            <a:pPr algn="just" fontAlgn="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900" b="1" dirty="0">
                <a:solidFill>
                  <a:srgbClr val="333333"/>
                </a:solidFill>
                <a:cs typeface="Times New Roman" panose="02020603050405020304" pitchFamily="18" charset="0"/>
              </a:rPr>
              <a:t>Directora  del Campamento</a:t>
            </a:r>
            <a:endParaRPr lang="es-ES" altLang="es-ES" sz="900" dirty="0"/>
          </a:p>
          <a:p>
            <a:pPr algn="just" fontAlgn="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900" dirty="0">
                <a:solidFill>
                  <a:srgbClr val="333333"/>
                </a:solidFill>
                <a:cs typeface="Times New Roman" panose="02020603050405020304" pitchFamily="18" charset="0"/>
              </a:rPr>
              <a:t/>
            </a:r>
            <a:br>
              <a:rPr lang="es-ES" altLang="es-ES" sz="900" dirty="0">
                <a:solidFill>
                  <a:srgbClr val="333333"/>
                </a:solidFill>
                <a:cs typeface="Times New Roman" panose="02020603050405020304" pitchFamily="18" charset="0"/>
              </a:rPr>
            </a:br>
            <a:r>
              <a:rPr lang="es-ES" altLang="es-ES" sz="900" dirty="0">
                <a:solidFill>
                  <a:srgbClr val="333333"/>
                </a:solidFill>
                <a:cs typeface="Times New Roman" panose="02020603050405020304" pitchFamily="18" charset="0"/>
              </a:rPr>
              <a:t>Dpto. de Administración y Ventas.</a:t>
            </a:r>
            <a:br>
              <a:rPr lang="es-ES" altLang="es-ES" sz="900" dirty="0">
                <a:solidFill>
                  <a:srgbClr val="333333"/>
                </a:solidFill>
                <a:cs typeface="Times New Roman" panose="02020603050405020304" pitchFamily="18" charset="0"/>
              </a:rPr>
            </a:br>
            <a:r>
              <a:rPr lang="es-ES" altLang="es-ES" sz="900" dirty="0">
                <a:solidFill>
                  <a:srgbClr val="333333"/>
                </a:solidFill>
                <a:cs typeface="Times New Roman" panose="02020603050405020304" pitchFamily="18" charset="0"/>
              </a:rPr>
              <a:t>Lleva 10 años como Coordinadora del Campamento, su función en Over Limit Kids es que todo transcurra perfectamente, “la manera de conseguirlo es el gran entusiasmo e ilusión que me hace sentir trabajar con niños”.</a:t>
            </a:r>
            <a:endParaRPr lang="es-ES" altLang="es-ES" sz="1800" dirty="0"/>
          </a:p>
        </p:txBody>
      </p:sp>
      <p:sp>
        <p:nvSpPr>
          <p:cNvPr id="5128" name="Rectángulo 11"/>
          <p:cNvSpPr>
            <a:spLocks noChangeArrowheads="1"/>
          </p:cNvSpPr>
          <p:nvPr/>
        </p:nvSpPr>
        <p:spPr bwMode="auto">
          <a:xfrm>
            <a:off x="5176838" y="4749800"/>
            <a:ext cx="1863725" cy="203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fontAlgn="t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900" b="1" dirty="0">
                <a:solidFill>
                  <a:srgbClr val="333333"/>
                </a:solidFill>
                <a:cs typeface="Times New Roman" panose="02020603050405020304" pitchFamily="18" charset="0"/>
              </a:rPr>
              <a:t>Javier Torres Rodríguez</a:t>
            </a:r>
            <a:endParaRPr lang="es-ES" altLang="es-ES" sz="900" dirty="0"/>
          </a:p>
          <a:p>
            <a:pPr algn="just" fontAlgn="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900" b="1" dirty="0">
                <a:solidFill>
                  <a:srgbClr val="333333"/>
                </a:solidFill>
                <a:cs typeface="Times New Roman" panose="02020603050405020304" pitchFamily="18" charset="0"/>
              </a:rPr>
              <a:t>Comunity Manager</a:t>
            </a:r>
          </a:p>
          <a:p>
            <a:pPr algn="just" fontAlgn="t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ES" altLang="es-ES" sz="900" dirty="0"/>
          </a:p>
          <a:p>
            <a:pPr algn="just" fontAlgn="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900" dirty="0">
                <a:solidFill>
                  <a:srgbClr val="333333"/>
                </a:solidFill>
                <a:cs typeface="Times New Roman" panose="02020603050405020304" pitchFamily="18" charset="0"/>
              </a:rPr>
              <a:t>Maestro de E.F. y monitor de actividades como piragua, orientación, tiro con arco mountain-bike... Lleva más de 10 años como Director técnico deportivo en la empresa y coordinando los campamentos de verano. Entre sus aficiones destaca la pasión por el atletismo, habiendo participado en múltiples maratones y   triatlón.</a:t>
            </a:r>
            <a:endParaRPr lang="es-ES" altLang="es-ES" sz="900" dirty="0"/>
          </a:p>
        </p:txBody>
      </p:sp>
      <p:sp>
        <p:nvSpPr>
          <p:cNvPr id="5129" name="Rectángulo 12"/>
          <p:cNvSpPr>
            <a:spLocks noChangeArrowheads="1"/>
          </p:cNvSpPr>
          <p:nvPr/>
        </p:nvSpPr>
        <p:spPr bwMode="auto">
          <a:xfrm>
            <a:off x="7153275" y="4722813"/>
            <a:ext cx="1684338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fontAlgn="t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900" b="1" dirty="0">
                <a:solidFill>
                  <a:srgbClr val="333333"/>
                </a:solidFill>
                <a:cs typeface="Times New Roman" panose="02020603050405020304" pitchFamily="18" charset="0"/>
              </a:rPr>
              <a:t>Javier Pérez Pajuelo</a:t>
            </a:r>
            <a:endParaRPr lang="es-ES" altLang="es-ES" sz="900" dirty="0"/>
          </a:p>
          <a:p>
            <a:pPr algn="just" fontAlgn="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900" b="1" dirty="0">
                <a:solidFill>
                  <a:srgbClr val="333333"/>
                </a:solidFill>
                <a:cs typeface="Times New Roman" panose="02020603050405020304" pitchFamily="18" charset="0"/>
              </a:rPr>
              <a:t>Director técnico deportivo</a:t>
            </a:r>
          </a:p>
          <a:p>
            <a:pPr algn="just" fontAlgn="t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ES" altLang="es-ES" sz="900" dirty="0"/>
          </a:p>
          <a:p>
            <a:pPr algn="just" fontAlgn="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900" dirty="0">
                <a:solidFill>
                  <a:srgbClr val="333333"/>
                </a:solidFill>
                <a:cs typeface="Times New Roman" panose="02020603050405020304" pitchFamily="18" charset="0"/>
              </a:rPr>
              <a:t>Licenciado en CCAFD.</a:t>
            </a:r>
          </a:p>
          <a:p>
            <a:pPr algn="just" fontAlgn="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900" dirty="0">
                <a:solidFill>
                  <a:srgbClr val="333333"/>
                </a:solidFill>
                <a:cs typeface="Times New Roman" panose="02020603050405020304" pitchFamily="18" charset="0"/>
              </a:rPr>
              <a:t>Maestro de E.F.</a:t>
            </a:r>
          </a:p>
          <a:p>
            <a:pPr algn="just" fontAlgn="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900" dirty="0">
                <a:solidFill>
                  <a:srgbClr val="333333"/>
                </a:solidFill>
                <a:cs typeface="Times New Roman" panose="02020603050405020304" pitchFamily="18" charset="0"/>
              </a:rPr>
              <a:t>TSAAFD.</a:t>
            </a:r>
          </a:p>
          <a:p>
            <a:pPr algn="just" fontAlgn="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900" dirty="0"/>
              <a:t>La enseñanza, el deporte y la naturaleza hacen de su trabajo una pasión, consiguiendo que ningún niño se vaya indiferente. </a:t>
            </a:r>
          </a:p>
        </p:txBody>
      </p:sp>
      <p:pic>
        <p:nvPicPr>
          <p:cNvPr id="5130" name="Imagen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67" r="11745" b="15169"/>
          <a:stretch>
            <a:fillRect/>
          </a:stretch>
        </p:blipFill>
        <p:spPr bwMode="auto">
          <a:xfrm>
            <a:off x="7219950" y="3268663"/>
            <a:ext cx="1609725" cy="148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Imagen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0" t="18298" r="16130" b="4703"/>
          <a:stretch>
            <a:fillRect/>
          </a:stretch>
        </p:blipFill>
        <p:spPr bwMode="auto">
          <a:xfrm>
            <a:off x="1303338" y="3270250"/>
            <a:ext cx="1609725" cy="148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097280" y="792767"/>
            <a:ext cx="804672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altLang="es-ES" sz="1400" b="1" u="sng" dirty="0" smtClean="0">
                <a:latin typeface="Verdana" panose="020B0604030504040204" pitchFamily="34" charset="0"/>
                <a:cs typeface="Times New Roman" panose="02020603050405020304" pitchFamily="18" charset="0"/>
              </a:rPr>
              <a:t>FECHAS</a:t>
            </a:r>
            <a:r>
              <a:rPr lang="es-ES" altLang="es-ES" sz="1400" b="1" dirty="0" smtClean="0">
                <a:latin typeface="Verdana" panose="020B060403050404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es-ES" altLang="es-ES" sz="1400" b="1" dirty="0" smtClean="0"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es-ES" altLang="es-ES" sz="1400" b="1" dirty="0" smtClean="0">
                <a:latin typeface="Verdana" panose="020B0604030504040204" pitchFamily="34" charset="0"/>
                <a:cs typeface="Times New Roman" panose="02020603050405020304" pitchFamily="18" charset="0"/>
              </a:rPr>
              <a:t>MES </a:t>
            </a:r>
            <a:r>
              <a:rPr lang="es-ES" altLang="es-ES" sz="1400" b="1" dirty="0">
                <a:latin typeface="Verdana" panose="020B0604030504040204" pitchFamily="34" charset="0"/>
                <a:cs typeface="Times New Roman" panose="02020603050405020304" pitchFamily="18" charset="0"/>
              </a:rPr>
              <a:t>DE JULIO 2013</a:t>
            </a:r>
          </a:p>
          <a:p>
            <a:endParaRPr lang="es-ES" altLang="es-ES" sz="1400" dirty="0"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es-ES" altLang="es-ES" sz="1400" dirty="0">
                <a:latin typeface="Verdana" panose="020B0604030504040204" pitchFamily="34" charset="0"/>
                <a:cs typeface="Times New Roman" panose="02020603050405020304" pitchFamily="18" charset="0"/>
              </a:rPr>
              <a:t>  -  1º </a:t>
            </a:r>
            <a:r>
              <a:rPr lang="es-ES" altLang="es-ES" sz="1400" dirty="0" smtClean="0">
                <a:latin typeface="Verdana" panose="020B0604030504040204" pitchFamily="34" charset="0"/>
                <a:cs typeface="Times New Roman" panose="02020603050405020304" pitchFamily="18" charset="0"/>
              </a:rPr>
              <a:t>Campamento.- DEL </a:t>
            </a:r>
            <a:r>
              <a:rPr lang="es-ES" altLang="es-ES" sz="1400" dirty="0">
                <a:latin typeface="Verdana" panose="020B0604030504040204" pitchFamily="34" charset="0"/>
                <a:cs typeface="Times New Roman" panose="02020603050405020304" pitchFamily="18" charset="0"/>
              </a:rPr>
              <a:t>1 AL 7</a:t>
            </a:r>
          </a:p>
          <a:p>
            <a:r>
              <a:rPr lang="es-ES" altLang="es-ES" sz="1400" dirty="0">
                <a:latin typeface="Verdana" panose="020B0604030504040204" pitchFamily="34" charset="0"/>
                <a:cs typeface="Times New Roman" panose="02020603050405020304" pitchFamily="18" charset="0"/>
              </a:rPr>
              <a:t>  -  2º </a:t>
            </a:r>
            <a:r>
              <a:rPr lang="es-ES" altLang="es-ES" sz="1400" dirty="0" smtClean="0">
                <a:latin typeface="Verdana" panose="020B0604030504040204" pitchFamily="34" charset="0"/>
                <a:cs typeface="Times New Roman" panose="02020603050405020304" pitchFamily="18" charset="0"/>
              </a:rPr>
              <a:t>Campamento.- DEL </a:t>
            </a:r>
            <a:r>
              <a:rPr lang="es-ES" altLang="es-ES" sz="1400" dirty="0">
                <a:latin typeface="Verdana" panose="020B0604030504040204" pitchFamily="34" charset="0"/>
                <a:cs typeface="Times New Roman" panose="02020603050405020304" pitchFamily="18" charset="0"/>
              </a:rPr>
              <a:t>8 AL 14</a:t>
            </a:r>
          </a:p>
          <a:p>
            <a:r>
              <a:rPr lang="es-ES" altLang="es-ES" sz="1400" dirty="0">
                <a:latin typeface="Verdana" panose="020B0604030504040204" pitchFamily="34" charset="0"/>
                <a:cs typeface="Times New Roman" panose="02020603050405020304" pitchFamily="18" charset="0"/>
              </a:rPr>
              <a:t>  -  3º </a:t>
            </a:r>
            <a:r>
              <a:rPr lang="es-ES" altLang="es-ES" sz="1400" dirty="0" smtClean="0">
                <a:latin typeface="Verdana" panose="020B0604030504040204" pitchFamily="34" charset="0"/>
                <a:cs typeface="Times New Roman" panose="02020603050405020304" pitchFamily="18" charset="0"/>
              </a:rPr>
              <a:t>Campamento.- DEL </a:t>
            </a:r>
            <a:r>
              <a:rPr lang="es-ES" altLang="es-ES" sz="1400" dirty="0">
                <a:latin typeface="Verdana" panose="020B0604030504040204" pitchFamily="34" charset="0"/>
                <a:cs typeface="Times New Roman" panose="02020603050405020304" pitchFamily="18" charset="0"/>
              </a:rPr>
              <a:t>15 AL </a:t>
            </a:r>
            <a:r>
              <a:rPr lang="es-ES" altLang="es-ES" sz="1400" dirty="0" smtClean="0">
                <a:latin typeface="Verdana" panose="020B0604030504040204" pitchFamily="34" charset="0"/>
                <a:cs typeface="Times New Roman" panose="02020603050405020304" pitchFamily="18" charset="0"/>
              </a:rPr>
              <a:t>21</a:t>
            </a:r>
            <a:endParaRPr lang="es-ES" altLang="es-ES" sz="1400" dirty="0"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es-ES" altLang="es-ES" sz="1400" dirty="0">
                <a:latin typeface="Verdana" panose="020B0604030504040204" pitchFamily="34" charset="0"/>
                <a:cs typeface="Times New Roman" panose="02020603050405020304" pitchFamily="18" charset="0"/>
              </a:rPr>
              <a:t>  -  4º </a:t>
            </a:r>
            <a:r>
              <a:rPr lang="es-ES" altLang="es-ES" sz="1400" dirty="0" smtClean="0">
                <a:latin typeface="Verdana" panose="020B0604030504040204" pitchFamily="34" charset="0"/>
                <a:cs typeface="Times New Roman" panose="02020603050405020304" pitchFamily="18" charset="0"/>
              </a:rPr>
              <a:t>Campamento.- DEL </a:t>
            </a:r>
            <a:r>
              <a:rPr lang="es-ES" altLang="es-ES" sz="1400" dirty="0">
                <a:latin typeface="Verdana" panose="020B0604030504040204" pitchFamily="34" charset="0"/>
                <a:cs typeface="Times New Roman" panose="02020603050405020304" pitchFamily="18" charset="0"/>
              </a:rPr>
              <a:t>22 AL 28</a:t>
            </a:r>
          </a:p>
          <a:p>
            <a:endParaRPr lang="es-ES" altLang="es-ES" sz="1400" dirty="0"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es-ES" altLang="es-ES" sz="1400" b="1" dirty="0">
                <a:latin typeface="Verdana" panose="020B0604030504040204" pitchFamily="34" charset="0"/>
                <a:cs typeface="Times New Roman" panose="02020603050405020304" pitchFamily="18" charset="0"/>
              </a:rPr>
              <a:t>MES  DE  AGOSTO 2013</a:t>
            </a:r>
          </a:p>
          <a:p>
            <a:r>
              <a:rPr lang="es-ES" altLang="es-ES" sz="1400" dirty="0">
                <a:latin typeface="Verdana" panose="020B0604030504040204" pitchFamily="34" charset="0"/>
                <a:cs typeface="Times New Roman" panose="02020603050405020304" pitchFamily="18" charset="0"/>
              </a:rPr>
              <a:t>  </a:t>
            </a:r>
          </a:p>
          <a:p>
            <a:r>
              <a:rPr lang="es-ES" altLang="es-ES" sz="1400" dirty="0">
                <a:latin typeface="Verdana" panose="020B0604030504040204" pitchFamily="34" charset="0"/>
                <a:cs typeface="Times New Roman" panose="02020603050405020304" pitchFamily="18" charset="0"/>
              </a:rPr>
              <a:t>  -  5º Campamento.- DEL 29 DE JULIO AL 4 DE AGOSTO</a:t>
            </a:r>
          </a:p>
          <a:p>
            <a:r>
              <a:rPr lang="es-ES" altLang="es-ES" sz="1400" dirty="0">
                <a:latin typeface="Verdana" panose="020B0604030504040204" pitchFamily="34" charset="0"/>
                <a:cs typeface="Times New Roman" panose="02020603050405020304" pitchFamily="18" charset="0"/>
              </a:rPr>
              <a:t>  -  </a:t>
            </a:r>
            <a:r>
              <a:rPr lang="es-ES" altLang="es-ES" sz="1400" dirty="0" smtClean="0">
                <a:latin typeface="Verdana" panose="020B0604030504040204" pitchFamily="34" charset="0"/>
                <a:cs typeface="Times New Roman" panose="02020603050405020304" pitchFamily="18" charset="0"/>
              </a:rPr>
              <a:t>6º </a:t>
            </a:r>
            <a:r>
              <a:rPr lang="es-ES" altLang="es-ES" sz="1400" dirty="0">
                <a:latin typeface="Verdana" panose="020B0604030504040204" pitchFamily="34" charset="0"/>
                <a:cs typeface="Times New Roman" panose="02020603050405020304" pitchFamily="18" charset="0"/>
              </a:rPr>
              <a:t>Campamento.- DEL 5 AL 11 DE AGOSTO</a:t>
            </a:r>
          </a:p>
          <a:p>
            <a:r>
              <a:rPr lang="es-ES" altLang="es-ES" sz="1400" dirty="0">
                <a:latin typeface="Verdana" panose="020B0604030504040204" pitchFamily="34" charset="0"/>
                <a:cs typeface="Times New Roman" panose="02020603050405020304" pitchFamily="18" charset="0"/>
              </a:rPr>
              <a:t>  -  </a:t>
            </a:r>
            <a:r>
              <a:rPr lang="es-ES" altLang="es-ES" sz="1400" dirty="0" smtClean="0">
                <a:latin typeface="Verdana" panose="020B0604030504040204" pitchFamily="34" charset="0"/>
                <a:cs typeface="Times New Roman" panose="02020603050405020304" pitchFamily="18" charset="0"/>
              </a:rPr>
              <a:t>7º </a:t>
            </a:r>
            <a:r>
              <a:rPr lang="es-ES" altLang="es-ES" sz="1400" dirty="0">
                <a:latin typeface="Verdana" panose="020B0604030504040204" pitchFamily="34" charset="0"/>
                <a:cs typeface="Times New Roman" panose="02020603050405020304" pitchFamily="18" charset="0"/>
              </a:rPr>
              <a:t>Campamento.- DEL 12 AL 18 DE AGSTO</a:t>
            </a:r>
          </a:p>
          <a:p>
            <a:r>
              <a:rPr lang="es-ES" altLang="es-ES" sz="1400" dirty="0">
                <a:latin typeface="Verdana" panose="020B0604030504040204" pitchFamily="34" charset="0"/>
                <a:cs typeface="Times New Roman" panose="02020603050405020304" pitchFamily="18" charset="0"/>
              </a:rPr>
              <a:t>  -  </a:t>
            </a:r>
            <a:r>
              <a:rPr lang="es-ES" altLang="es-ES" sz="1400" dirty="0" smtClean="0">
                <a:latin typeface="Verdana" panose="020B0604030504040204" pitchFamily="34" charset="0"/>
                <a:cs typeface="Times New Roman" panose="02020603050405020304" pitchFamily="18" charset="0"/>
              </a:rPr>
              <a:t>8º </a:t>
            </a:r>
            <a:r>
              <a:rPr lang="es-ES" altLang="es-ES" sz="1400" dirty="0">
                <a:latin typeface="Verdana" panose="020B0604030504040204" pitchFamily="34" charset="0"/>
                <a:cs typeface="Times New Roman" panose="02020603050405020304" pitchFamily="18" charset="0"/>
              </a:rPr>
              <a:t>Campamento.- DEL 19 AL 25 DE AGOSTO</a:t>
            </a:r>
          </a:p>
        </p:txBody>
      </p:sp>
    </p:spTree>
    <p:extLst>
      <p:ext uri="{BB962C8B-B14F-4D97-AF65-F5344CB8AC3E}">
        <p14:creationId xmlns:p14="http://schemas.microsoft.com/office/powerpoint/2010/main" val="3006762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611680" y="4298184"/>
            <a:ext cx="7276012" cy="1488665"/>
          </a:xfrm>
        </p:spPr>
        <p:txBody>
          <a:bodyPr/>
          <a:lstStyle/>
          <a:p>
            <a:pPr marL="0" indent="0" algn="just">
              <a:buNone/>
            </a:pPr>
            <a:r>
              <a:rPr lang="es-ES" sz="1600" b="1" dirty="0">
                <a:solidFill>
                  <a:schemeClr val="accent5">
                    <a:lumMod val="75000"/>
                  </a:schemeClr>
                </a:solidFill>
              </a:rPr>
              <a:t>¿Quiere que sus alumnos practiquen el idioma de una forma divertida</a:t>
            </a:r>
            <a:r>
              <a:rPr lang="es-ES" sz="1600" b="1" dirty="0" smtClean="0">
                <a:solidFill>
                  <a:schemeClr val="accent5">
                    <a:lumMod val="75000"/>
                  </a:schemeClr>
                </a:solidFill>
              </a:rPr>
              <a:t>? ¡</a:t>
            </a:r>
            <a:r>
              <a:rPr lang="es-ES" sz="1600" b="1" dirty="0">
                <a:solidFill>
                  <a:schemeClr val="accent5">
                    <a:lumMod val="75000"/>
                  </a:schemeClr>
                </a:solidFill>
              </a:rPr>
              <a:t>Ahora tiene la oportunidad! </a:t>
            </a:r>
            <a:endParaRPr lang="es-ES" sz="16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r>
              <a:rPr lang="es-ES" sz="1400" dirty="0" smtClean="0"/>
              <a:t>porque </a:t>
            </a:r>
            <a:r>
              <a:rPr lang="es-ES" sz="1400" dirty="0" err="1"/>
              <a:t>Over</a:t>
            </a:r>
            <a:r>
              <a:rPr lang="es-ES" sz="1400" dirty="0"/>
              <a:t> </a:t>
            </a:r>
            <a:r>
              <a:rPr lang="es-ES" sz="1400" dirty="0" err="1"/>
              <a:t>Limit</a:t>
            </a:r>
            <a:r>
              <a:rPr lang="es-ES" sz="1400" dirty="0"/>
              <a:t> le ofrece la posibilidad de integrar </a:t>
            </a:r>
            <a:r>
              <a:rPr lang="es-ES" sz="1400" b="1" dirty="0"/>
              <a:t>dos horas diarias </a:t>
            </a:r>
            <a:r>
              <a:rPr lang="es-ES" sz="1400" dirty="0"/>
              <a:t>de inglés en su programa. El contacto con el idioma se hace </a:t>
            </a:r>
            <a:r>
              <a:rPr lang="es-ES" sz="1400" b="1" dirty="0"/>
              <a:t>de manera natural </a:t>
            </a:r>
            <a:r>
              <a:rPr lang="es-ES" sz="1400" dirty="0"/>
              <a:t>en un ambiente agradable, permitiendo que los alumnos usen el idioma para socializarse mientras realizan nuestras </a:t>
            </a:r>
            <a:r>
              <a:rPr lang="es-ES" sz="1400" b="1" dirty="0"/>
              <a:t>divertidísimas dinámicas y juegos.</a:t>
            </a:r>
          </a:p>
          <a:p>
            <a:pPr marL="0" indent="0" algn="just">
              <a:buNone/>
            </a:pPr>
            <a:endParaRPr lang="es-ES" sz="14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402" y="4284620"/>
            <a:ext cx="388215" cy="379324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402" y="2325200"/>
            <a:ext cx="388214" cy="379324"/>
          </a:xfrm>
          <a:prstGeom prst="rect">
            <a:avLst/>
          </a:prstGeom>
        </p:spPr>
      </p:pic>
      <p:sp>
        <p:nvSpPr>
          <p:cNvPr id="6" name="Marcador de contenido 2"/>
          <p:cNvSpPr txBox="1">
            <a:spLocks/>
          </p:cNvSpPr>
          <p:nvPr/>
        </p:nvSpPr>
        <p:spPr bwMode="auto">
          <a:xfrm>
            <a:off x="1611678" y="2325200"/>
            <a:ext cx="7276012" cy="1488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s-ES" sz="1600" b="1" dirty="0" smtClean="0">
                <a:solidFill>
                  <a:srgbClr val="4472C4">
                    <a:lumMod val="75000"/>
                  </a:srgbClr>
                </a:solidFill>
              </a:rPr>
              <a:t>Do </a:t>
            </a:r>
            <a:r>
              <a:rPr lang="es-ES" sz="1600" b="1" dirty="0" err="1" smtClean="0">
                <a:solidFill>
                  <a:srgbClr val="4472C4">
                    <a:lumMod val="75000"/>
                  </a:srgbClr>
                </a:solidFill>
              </a:rPr>
              <a:t>you</a:t>
            </a:r>
            <a:r>
              <a:rPr lang="es-ES" sz="1600" b="1" dirty="0" smtClean="0">
                <a:solidFill>
                  <a:srgbClr val="4472C4">
                    <a:lumMod val="75000"/>
                  </a:srgbClr>
                </a:solidFill>
              </a:rPr>
              <a:t> </a:t>
            </a:r>
            <a:r>
              <a:rPr lang="es-ES" sz="1600" b="1" dirty="0" err="1" smtClean="0">
                <a:solidFill>
                  <a:srgbClr val="4472C4">
                    <a:lumMod val="75000"/>
                  </a:srgbClr>
                </a:solidFill>
              </a:rPr>
              <a:t>want</a:t>
            </a:r>
            <a:r>
              <a:rPr lang="es-ES" sz="1600" b="1" dirty="0" smtClean="0">
                <a:solidFill>
                  <a:srgbClr val="4472C4">
                    <a:lumMod val="75000"/>
                  </a:srgbClr>
                </a:solidFill>
              </a:rPr>
              <a:t> </a:t>
            </a:r>
            <a:r>
              <a:rPr lang="es-ES" sz="1600" b="1" dirty="0" err="1" smtClean="0">
                <a:solidFill>
                  <a:srgbClr val="4472C4">
                    <a:lumMod val="75000"/>
                  </a:srgbClr>
                </a:solidFill>
              </a:rPr>
              <a:t>that</a:t>
            </a:r>
            <a:r>
              <a:rPr lang="es-ES" sz="1600" b="1" dirty="0" smtClean="0">
                <a:solidFill>
                  <a:srgbClr val="4472C4">
                    <a:lumMod val="75000"/>
                  </a:srgbClr>
                </a:solidFill>
              </a:rPr>
              <a:t> </a:t>
            </a:r>
            <a:r>
              <a:rPr lang="es-ES" sz="1600" b="1" dirty="0" err="1" smtClean="0">
                <a:solidFill>
                  <a:srgbClr val="4472C4">
                    <a:lumMod val="75000"/>
                  </a:srgbClr>
                </a:solidFill>
              </a:rPr>
              <a:t>your</a:t>
            </a:r>
            <a:r>
              <a:rPr lang="es-ES" sz="1600" b="1" dirty="0" smtClean="0">
                <a:solidFill>
                  <a:srgbClr val="4472C4">
                    <a:lumMod val="75000"/>
                  </a:srgbClr>
                </a:solidFill>
              </a:rPr>
              <a:t> </a:t>
            </a:r>
            <a:r>
              <a:rPr lang="es-ES" sz="1600" b="1" dirty="0" err="1" smtClean="0">
                <a:solidFill>
                  <a:srgbClr val="4472C4">
                    <a:lumMod val="75000"/>
                  </a:srgbClr>
                </a:solidFill>
              </a:rPr>
              <a:t>students</a:t>
            </a:r>
            <a:r>
              <a:rPr lang="es-ES" sz="1600" b="1" dirty="0" smtClean="0">
                <a:solidFill>
                  <a:srgbClr val="4472C4">
                    <a:lumMod val="75000"/>
                  </a:srgbClr>
                </a:solidFill>
              </a:rPr>
              <a:t> </a:t>
            </a:r>
            <a:r>
              <a:rPr lang="es-ES" sz="1600" b="1" dirty="0" err="1" smtClean="0">
                <a:solidFill>
                  <a:srgbClr val="4472C4">
                    <a:lumMod val="75000"/>
                  </a:srgbClr>
                </a:solidFill>
              </a:rPr>
              <a:t>practice</a:t>
            </a:r>
            <a:r>
              <a:rPr lang="es-ES" sz="1600" b="1" dirty="0" smtClean="0">
                <a:solidFill>
                  <a:srgbClr val="4472C4">
                    <a:lumMod val="75000"/>
                  </a:srgbClr>
                </a:solidFill>
              </a:rPr>
              <a:t> English in a </a:t>
            </a:r>
            <a:r>
              <a:rPr lang="es-ES" sz="1600" b="1" dirty="0" err="1" smtClean="0">
                <a:solidFill>
                  <a:srgbClr val="4472C4">
                    <a:lumMod val="75000"/>
                  </a:srgbClr>
                </a:solidFill>
              </a:rPr>
              <a:t>fun</a:t>
            </a:r>
            <a:r>
              <a:rPr lang="es-ES" sz="1600" b="1" dirty="0" smtClean="0">
                <a:solidFill>
                  <a:srgbClr val="4472C4">
                    <a:lumMod val="75000"/>
                  </a:srgbClr>
                </a:solidFill>
              </a:rPr>
              <a:t> </a:t>
            </a:r>
            <a:r>
              <a:rPr lang="es-ES" sz="1600" b="1" dirty="0" err="1" smtClean="0">
                <a:solidFill>
                  <a:srgbClr val="4472C4">
                    <a:lumMod val="75000"/>
                  </a:srgbClr>
                </a:solidFill>
              </a:rPr>
              <a:t>way</a:t>
            </a:r>
            <a:r>
              <a:rPr lang="es-ES" sz="1600" b="1" dirty="0" smtClean="0">
                <a:solidFill>
                  <a:srgbClr val="4472C4">
                    <a:lumMod val="75000"/>
                  </a:srgbClr>
                </a:solidFill>
              </a:rPr>
              <a:t>? </a:t>
            </a:r>
            <a:r>
              <a:rPr lang="es-ES" sz="1600" b="1" dirty="0" err="1" smtClean="0">
                <a:solidFill>
                  <a:srgbClr val="4472C4">
                    <a:lumMod val="75000"/>
                  </a:srgbClr>
                </a:solidFill>
              </a:rPr>
              <a:t>Now</a:t>
            </a:r>
            <a:r>
              <a:rPr lang="es-ES" sz="1600" b="1" dirty="0" smtClean="0">
                <a:solidFill>
                  <a:srgbClr val="4472C4">
                    <a:lumMod val="75000"/>
                  </a:srgbClr>
                </a:solidFill>
              </a:rPr>
              <a:t> </a:t>
            </a:r>
            <a:r>
              <a:rPr lang="es-ES" sz="1600" b="1" dirty="0" err="1" smtClean="0">
                <a:solidFill>
                  <a:srgbClr val="4472C4">
                    <a:lumMod val="75000"/>
                  </a:srgbClr>
                </a:solidFill>
              </a:rPr>
              <a:t>you</a:t>
            </a:r>
            <a:r>
              <a:rPr lang="es-ES" sz="1600" b="1" dirty="0" smtClean="0">
                <a:solidFill>
                  <a:srgbClr val="4472C4">
                    <a:lumMod val="75000"/>
                  </a:srgbClr>
                </a:solidFill>
              </a:rPr>
              <a:t> </a:t>
            </a:r>
            <a:r>
              <a:rPr lang="es-ES" sz="1600" b="1" dirty="0" err="1" smtClean="0">
                <a:solidFill>
                  <a:srgbClr val="4472C4">
                    <a:lumMod val="75000"/>
                  </a:srgbClr>
                </a:solidFill>
              </a:rPr>
              <a:t>have</a:t>
            </a:r>
            <a:r>
              <a:rPr lang="es-ES" sz="1600" b="1" dirty="0" smtClean="0">
                <a:solidFill>
                  <a:srgbClr val="4472C4">
                    <a:lumMod val="75000"/>
                  </a:srgbClr>
                </a:solidFill>
              </a:rPr>
              <a:t> </a:t>
            </a:r>
            <a:r>
              <a:rPr lang="es-ES" sz="1600" b="1" dirty="0" err="1" smtClean="0">
                <a:solidFill>
                  <a:srgbClr val="4472C4">
                    <a:lumMod val="75000"/>
                  </a:srgbClr>
                </a:solidFill>
              </a:rPr>
              <a:t>the</a:t>
            </a:r>
            <a:r>
              <a:rPr lang="es-ES" sz="1600" b="1" dirty="0" smtClean="0">
                <a:solidFill>
                  <a:srgbClr val="4472C4">
                    <a:lumMod val="75000"/>
                  </a:srgbClr>
                </a:solidFill>
              </a:rPr>
              <a:t> </a:t>
            </a:r>
            <a:r>
              <a:rPr lang="es-ES" sz="1600" b="1" dirty="0" err="1" smtClean="0">
                <a:solidFill>
                  <a:srgbClr val="4472C4">
                    <a:lumMod val="75000"/>
                  </a:srgbClr>
                </a:solidFill>
              </a:rPr>
              <a:t>oportunity</a:t>
            </a:r>
            <a:r>
              <a:rPr lang="es-ES" sz="1600" b="1" dirty="0" smtClean="0">
                <a:solidFill>
                  <a:srgbClr val="4472C4">
                    <a:lumMod val="75000"/>
                  </a:srgbClr>
                </a:solidFill>
              </a:rPr>
              <a:t>! 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s-ES" sz="1400" dirty="0" err="1" smtClean="0">
                <a:solidFill>
                  <a:prstClr val="black"/>
                </a:solidFill>
              </a:rPr>
              <a:t>Because</a:t>
            </a:r>
            <a:r>
              <a:rPr lang="es-ES" sz="1400" dirty="0" smtClean="0">
                <a:solidFill>
                  <a:prstClr val="black"/>
                </a:solidFill>
              </a:rPr>
              <a:t> </a:t>
            </a:r>
            <a:r>
              <a:rPr lang="es-ES" sz="1400" dirty="0" err="1" smtClean="0">
                <a:solidFill>
                  <a:prstClr val="black"/>
                </a:solidFill>
              </a:rPr>
              <a:t>Over</a:t>
            </a:r>
            <a:r>
              <a:rPr lang="es-ES" sz="1400" dirty="0" smtClean="0">
                <a:solidFill>
                  <a:prstClr val="black"/>
                </a:solidFill>
              </a:rPr>
              <a:t> </a:t>
            </a:r>
            <a:r>
              <a:rPr lang="es-ES" sz="1400" dirty="0" err="1" smtClean="0">
                <a:solidFill>
                  <a:prstClr val="black"/>
                </a:solidFill>
              </a:rPr>
              <a:t>Limit</a:t>
            </a:r>
            <a:r>
              <a:rPr lang="es-ES" sz="1400" dirty="0" smtClean="0">
                <a:solidFill>
                  <a:prstClr val="black"/>
                </a:solidFill>
              </a:rPr>
              <a:t> </a:t>
            </a:r>
            <a:r>
              <a:rPr lang="es-ES" sz="1400" dirty="0" err="1" smtClean="0">
                <a:solidFill>
                  <a:prstClr val="black"/>
                </a:solidFill>
              </a:rPr>
              <a:t>give</a:t>
            </a:r>
            <a:r>
              <a:rPr lang="es-ES" sz="1400" dirty="0" smtClean="0">
                <a:solidFill>
                  <a:prstClr val="black"/>
                </a:solidFill>
              </a:rPr>
              <a:t> </a:t>
            </a:r>
            <a:r>
              <a:rPr lang="es-ES" sz="1400" dirty="0" err="1" smtClean="0">
                <a:solidFill>
                  <a:prstClr val="black"/>
                </a:solidFill>
              </a:rPr>
              <a:t>you</a:t>
            </a:r>
            <a:r>
              <a:rPr lang="es-ES" sz="1400" dirty="0" smtClean="0">
                <a:solidFill>
                  <a:prstClr val="black"/>
                </a:solidFill>
              </a:rPr>
              <a:t> </a:t>
            </a:r>
            <a:r>
              <a:rPr lang="es-ES" sz="1400" dirty="0" err="1" smtClean="0">
                <a:solidFill>
                  <a:prstClr val="black"/>
                </a:solidFill>
              </a:rPr>
              <a:t>the</a:t>
            </a:r>
            <a:r>
              <a:rPr lang="es-ES" sz="1400" dirty="0" smtClean="0">
                <a:solidFill>
                  <a:prstClr val="black"/>
                </a:solidFill>
              </a:rPr>
              <a:t> </a:t>
            </a:r>
            <a:r>
              <a:rPr lang="es-ES" sz="1400" dirty="0" err="1" smtClean="0">
                <a:solidFill>
                  <a:prstClr val="black"/>
                </a:solidFill>
              </a:rPr>
              <a:t>possibility</a:t>
            </a:r>
            <a:r>
              <a:rPr lang="es-ES" sz="1400" dirty="0" smtClean="0">
                <a:solidFill>
                  <a:prstClr val="black"/>
                </a:solidFill>
              </a:rPr>
              <a:t> to </a:t>
            </a:r>
            <a:r>
              <a:rPr lang="es-ES" sz="1400" dirty="0" err="1" smtClean="0">
                <a:solidFill>
                  <a:prstClr val="black"/>
                </a:solidFill>
              </a:rPr>
              <a:t>include</a:t>
            </a:r>
            <a:r>
              <a:rPr lang="es-ES" sz="1400" dirty="0" smtClean="0">
                <a:solidFill>
                  <a:prstClr val="black"/>
                </a:solidFill>
              </a:rPr>
              <a:t> </a:t>
            </a:r>
            <a:r>
              <a:rPr lang="es-ES" sz="1400" b="1" dirty="0" err="1" smtClean="0">
                <a:solidFill>
                  <a:prstClr val="black"/>
                </a:solidFill>
              </a:rPr>
              <a:t>two</a:t>
            </a:r>
            <a:r>
              <a:rPr lang="es-ES" sz="1400" b="1" dirty="0" smtClean="0">
                <a:solidFill>
                  <a:prstClr val="black"/>
                </a:solidFill>
              </a:rPr>
              <a:t> </a:t>
            </a:r>
            <a:r>
              <a:rPr lang="es-ES" sz="1400" b="1" dirty="0" err="1" smtClean="0">
                <a:solidFill>
                  <a:prstClr val="black"/>
                </a:solidFill>
              </a:rPr>
              <a:t>hours</a:t>
            </a:r>
            <a:r>
              <a:rPr lang="es-ES" sz="1400" dirty="0" smtClean="0">
                <a:solidFill>
                  <a:prstClr val="black"/>
                </a:solidFill>
              </a:rPr>
              <a:t> of English </a:t>
            </a:r>
            <a:r>
              <a:rPr lang="es-ES" sz="1400" dirty="0" err="1" smtClean="0">
                <a:solidFill>
                  <a:prstClr val="black"/>
                </a:solidFill>
              </a:rPr>
              <a:t>class</a:t>
            </a:r>
            <a:r>
              <a:rPr lang="es-ES" sz="1400" dirty="0" smtClean="0">
                <a:solidFill>
                  <a:prstClr val="black"/>
                </a:solidFill>
              </a:rPr>
              <a:t> in </a:t>
            </a:r>
            <a:r>
              <a:rPr lang="es-ES" sz="1400" dirty="0" err="1" smtClean="0">
                <a:solidFill>
                  <a:prstClr val="black"/>
                </a:solidFill>
              </a:rPr>
              <a:t>your</a:t>
            </a:r>
            <a:r>
              <a:rPr lang="es-ES" sz="1400" dirty="0" smtClean="0">
                <a:solidFill>
                  <a:prstClr val="black"/>
                </a:solidFill>
              </a:rPr>
              <a:t> </a:t>
            </a:r>
            <a:r>
              <a:rPr lang="es-ES" sz="1400" dirty="0" err="1" smtClean="0">
                <a:solidFill>
                  <a:prstClr val="black"/>
                </a:solidFill>
              </a:rPr>
              <a:t>programme</a:t>
            </a:r>
            <a:r>
              <a:rPr lang="es-ES" sz="1400" dirty="0" smtClean="0">
                <a:solidFill>
                  <a:prstClr val="black"/>
                </a:solidFill>
              </a:rPr>
              <a:t> </a:t>
            </a:r>
            <a:r>
              <a:rPr lang="es-ES" sz="1400" b="1" dirty="0" err="1" smtClean="0">
                <a:solidFill>
                  <a:prstClr val="black"/>
                </a:solidFill>
              </a:rPr>
              <a:t>every</a:t>
            </a:r>
            <a:r>
              <a:rPr lang="es-ES" sz="1400" b="1" dirty="0" smtClean="0">
                <a:solidFill>
                  <a:prstClr val="black"/>
                </a:solidFill>
              </a:rPr>
              <a:t> </a:t>
            </a:r>
            <a:r>
              <a:rPr lang="es-ES" sz="1400" b="1" dirty="0" err="1" smtClean="0">
                <a:solidFill>
                  <a:prstClr val="black"/>
                </a:solidFill>
              </a:rPr>
              <a:t>day</a:t>
            </a:r>
            <a:r>
              <a:rPr lang="es-ES" sz="1400" dirty="0" smtClean="0">
                <a:solidFill>
                  <a:prstClr val="black"/>
                </a:solidFill>
              </a:rPr>
              <a:t>. </a:t>
            </a:r>
            <a:r>
              <a:rPr lang="es-ES" sz="1400" dirty="0" err="1" smtClean="0">
                <a:solidFill>
                  <a:prstClr val="black"/>
                </a:solidFill>
              </a:rPr>
              <a:t>They</a:t>
            </a:r>
            <a:r>
              <a:rPr lang="es-ES" sz="1400" dirty="0" smtClean="0">
                <a:solidFill>
                  <a:prstClr val="black"/>
                </a:solidFill>
              </a:rPr>
              <a:t> are </a:t>
            </a:r>
            <a:r>
              <a:rPr lang="es-ES" sz="1400" dirty="0" err="1" smtClean="0">
                <a:solidFill>
                  <a:prstClr val="black"/>
                </a:solidFill>
              </a:rPr>
              <a:t>going</a:t>
            </a:r>
            <a:r>
              <a:rPr lang="es-ES" sz="1400" dirty="0" smtClean="0">
                <a:solidFill>
                  <a:prstClr val="black"/>
                </a:solidFill>
              </a:rPr>
              <a:t> to </a:t>
            </a:r>
            <a:r>
              <a:rPr lang="es-ES" sz="1400" dirty="0" err="1" smtClean="0">
                <a:solidFill>
                  <a:prstClr val="black"/>
                </a:solidFill>
              </a:rPr>
              <a:t>learn</a:t>
            </a:r>
            <a:r>
              <a:rPr lang="es-ES" sz="1400" dirty="0" smtClean="0">
                <a:solidFill>
                  <a:prstClr val="black"/>
                </a:solidFill>
              </a:rPr>
              <a:t> </a:t>
            </a:r>
            <a:r>
              <a:rPr lang="es-ES" sz="1400" dirty="0" err="1" smtClean="0">
                <a:solidFill>
                  <a:prstClr val="black"/>
                </a:solidFill>
              </a:rPr>
              <a:t>it</a:t>
            </a:r>
            <a:r>
              <a:rPr lang="es-ES" sz="1400" dirty="0" smtClean="0">
                <a:solidFill>
                  <a:prstClr val="black"/>
                </a:solidFill>
              </a:rPr>
              <a:t>  </a:t>
            </a:r>
            <a:r>
              <a:rPr lang="es-ES" sz="1400" b="1" dirty="0" smtClean="0">
                <a:solidFill>
                  <a:prstClr val="black"/>
                </a:solidFill>
              </a:rPr>
              <a:t>in a natural and confortable </a:t>
            </a:r>
            <a:r>
              <a:rPr lang="es-ES" sz="1400" b="1" dirty="0" err="1" smtClean="0">
                <a:solidFill>
                  <a:prstClr val="black"/>
                </a:solidFill>
              </a:rPr>
              <a:t>way</a:t>
            </a:r>
            <a:r>
              <a:rPr lang="es-ES" sz="1400" dirty="0" smtClean="0">
                <a:solidFill>
                  <a:prstClr val="black"/>
                </a:solidFill>
              </a:rPr>
              <a:t>, </a:t>
            </a:r>
            <a:r>
              <a:rPr lang="es-ES" sz="1400" dirty="0" err="1" smtClean="0">
                <a:solidFill>
                  <a:prstClr val="black"/>
                </a:solidFill>
              </a:rPr>
              <a:t>allowing</a:t>
            </a:r>
            <a:r>
              <a:rPr lang="es-ES" sz="1400" dirty="0" smtClean="0">
                <a:solidFill>
                  <a:prstClr val="black"/>
                </a:solidFill>
              </a:rPr>
              <a:t> </a:t>
            </a:r>
            <a:r>
              <a:rPr lang="es-ES" sz="1400" dirty="0" err="1" smtClean="0">
                <a:solidFill>
                  <a:prstClr val="black"/>
                </a:solidFill>
              </a:rPr>
              <a:t>them</a:t>
            </a:r>
            <a:r>
              <a:rPr lang="es-ES" sz="1400" dirty="0" smtClean="0">
                <a:solidFill>
                  <a:prstClr val="black"/>
                </a:solidFill>
              </a:rPr>
              <a:t> to use </a:t>
            </a:r>
            <a:r>
              <a:rPr lang="es-ES" sz="1400" dirty="0" err="1" smtClean="0">
                <a:solidFill>
                  <a:prstClr val="black"/>
                </a:solidFill>
              </a:rPr>
              <a:t>the</a:t>
            </a:r>
            <a:r>
              <a:rPr lang="es-ES" sz="1400" dirty="0" smtClean="0">
                <a:solidFill>
                  <a:prstClr val="black"/>
                </a:solidFill>
              </a:rPr>
              <a:t> </a:t>
            </a:r>
            <a:r>
              <a:rPr lang="es-ES" sz="1400" dirty="0" err="1" smtClean="0">
                <a:solidFill>
                  <a:prstClr val="black"/>
                </a:solidFill>
              </a:rPr>
              <a:t>language</a:t>
            </a:r>
            <a:r>
              <a:rPr lang="es-ES" sz="1400" dirty="0" smtClean="0">
                <a:solidFill>
                  <a:prstClr val="black"/>
                </a:solidFill>
              </a:rPr>
              <a:t> to </a:t>
            </a:r>
            <a:r>
              <a:rPr lang="es-ES" sz="1400" dirty="0" err="1" smtClean="0">
                <a:solidFill>
                  <a:prstClr val="black"/>
                </a:solidFill>
              </a:rPr>
              <a:t>socialize</a:t>
            </a:r>
            <a:r>
              <a:rPr lang="es-ES" sz="1400" dirty="0" smtClean="0">
                <a:solidFill>
                  <a:prstClr val="black"/>
                </a:solidFill>
              </a:rPr>
              <a:t> </a:t>
            </a:r>
            <a:r>
              <a:rPr lang="es-ES" sz="1400" dirty="0" err="1" smtClean="0">
                <a:solidFill>
                  <a:prstClr val="black"/>
                </a:solidFill>
              </a:rPr>
              <a:t>while</a:t>
            </a:r>
            <a:r>
              <a:rPr lang="es-ES" sz="1400" dirty="0" smtClean="0">
                <a:solidFill>
                  <a:prstClr val="black"/>
                </a:solidFill>
              </a:rPr>
              <a:t> </a:t>
            </a:r>
            <a:r>
              <a:rPr lang="es-ES" sz="1400" dirty="0" err="1" smtClean="0">
                <a:solidFill>
                  <a:prstClr val="black"/>
                </a:solidFill>
              </a:rPr>
              <a:t>they</a:t>
            </a:r>
            <a:r>
              <a:rPr lang="es-ES" sz="1400" dirty="0" smtClean="0">
                <a:solidFill>
                  <a:prstClr val="black"/>
                </a:solidFill>
              </a:rPr>
              <a:t> are </a:t>
            </a:r>
            <a:r>
              <a:rPr lang="es-ES" sz="1400" b="1" dirty="0" err="1" smtClean="0">
                <a:solidFill>
                  <a:prstClr val="black"/>
                </a:solidFill>
              </a:rPr>
              <a:t>doing</a:t>
            </a:r>
            <a:r>
              <a:rPr lang="es-ES" sz="1400" b="1" dirty="0" smtClean="0">
                <a:solidFill>
                  <a:prstClr val="black"/>
                </a:solidFill>
              </a:rPr>
              <a:t> </a:t>
            </a:r>
            <a:r>
              <a:rPr lang="es-ES" sz="1400" b="1" dirty="0" err="1" smtClean="0">
                <a:solidFill>
                  <a:prstClr val="black"/>
                </a:solidFill>
              </a:rPr>
              <a:t>our</a:t>
            </a:r>
            <a:r>
              <a:rPr lang="es-ES" sz="1400" b="1" dirty="0" smtClean="0">
                <a:solidFill>
                  <a:prstClr val="black"/>
                </a:solidFill>
              </a:rPr>
              <a:t> </a:t>
            </a:r>
            <a:r>
              <a:rPr lang="es-ES" sz="1400" b="1" dirty="0" err="1" smtClean="0">
                <a:solidFill>
                  <a:prstClr val="black"/>
                </a:solidFill>
              </a:rPr>
              <a:t>awesome</a:t>
            </a:r>
            <a:r>
              <a:rPr lang="es-ES" sz="1400" b="1" dirty="0" smtClean="0">
                <a:solidFill>
                  <a:prstClr val="black"/>
                </a:solidFill>
              </a:rPr>
              <a:t> </a:t>
            </a:r>
            <a:r>
              <a:rPr lang="es-ES" sz="1400" b="1" dirty="0" err="1" smtClean="0">
                <a:solidFill>
                  <a:prstClr val="black"/>
                </a:solidFill>
              </a:rPr>
              <a:t>games</a:t>
            </a:r>
            <a:r>
              <a:rPr lang="es-ES" sz="1400" dirty="0" smtClean="0">
                <a:solidFill>
                  <a:prstClr val="black"/>
                </a:solidFill>
              </a:rPr>
              <a:t>.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s-ES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7108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1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3901680"/>
              </p:ext>
            </p:extLst>
          </p:nvPr>
        </p:nvGraphicFramePr>
        <p:xfrm>
          <a:off x="1142976" y="1059769"/>
          <a:ext cx="7783854" cy="5222599"/>
        </p:xfrm>
        <a:graphic>
          <a:graphicData uri="http://schemas.openxmlformats.org/drawingml/2006/table">
            <a:tbl>
              <a:tblPr/>
              <a:tblGrid>
                <a:gridCol w="696046"/>
                <a:gridCol w="1012544"/>
                <a:gridCol w="1012544"/>
                <a:gridCol w="1012544"/>
                <a:gridCol w="1012544"/>
                <a:gridCol w="1012544"/>
                <a:gridCol w="1012544"/>
                <a:gridCol w="1012544"/>
              </a:tblGrid>
              <a:tr h="40066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E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HORARIO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AA10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E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1ºDIA 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AA10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E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2ºDIA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AA10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s-E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3º DIA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AA10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s-E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4º DIA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AA10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s-E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5º DIA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AA10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s-E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6º DÍA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AA10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E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7ºDÍA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AA107"/>
                    </a:solidFill>
                  </a:tcPr>
                </a:tc>
              </a:tr>
              <a:tr h="70688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E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10:00 H 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D7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ES" sz="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Llegada  a Over Limit, presentación  y entrega de habitaciones de 6 pax.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ES" sz="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Dividimos el grupo para las actividades.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ES" sz="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9:00 H DESPERTAR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ES" sz="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9:30 H – 10:00 H DESAYUNO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ES" sz="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9:00 H DESPERTAR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ES" sz="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9:30 H – 10:00 H DESAYUNO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ES" sz="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9:00 H DESPERTAR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ES" sz="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9:30 H – 10:00 H DESAYUNO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ES" sz="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9:00 H DESPERTAR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ES" sz="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9:30 H – 10:00 H DESAYUNO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ES" sz="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9:00 H DESPERTAR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ES" sz="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9:30 H – 10:00 H DESAYUNO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ES" sz="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9:00 H DESPERTAR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ES" sz="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9:30 H – 10:00 H DESAYUNO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751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E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11:00 H – 13:30 H 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D7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ES" sz="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Actividad de mañana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ES" sz="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GRUPO 1: ESCALADA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ES" sz="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GRUPO 2: T. ARCO 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ES" sz="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Actividad de mañana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ES" sz="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GRUPO 1: RAPPELS Y TIROLINA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ES" sz="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GRUPO 2: SENDERO MEDIOAMBIENTAL 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ES" sz="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Actividad</a:t>
                      </a:r>
                      <a:r>
                        <a:rPr kumimoji="0" lang="es-ES" sz="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s-ES" sz="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</a:t>
                      </a:r>
                      <a:r>
                        <a:rPr kumimoji="0" lang="es-ES" sz="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s-ES" sz="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mañana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ES" sz="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GRUPO 1: </a:t>
                      </a:r>
                      <a:r>
                        <a:rPr kumimoji="0" lang="es-ES" sz="700" b="1" i="0" u="none" strike="noStrike" kern="1200" cap="all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Taller pulseras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ES" sz="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GRUPO 2: </a:t>
                      </a:r>
                      <a:r>
                        <a:rPr kumimoji="0" lang="es-ES" sz="700" b="1" i="0" u="none" strike="noStrike" kern="1200" cap="all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Taller pinta-camisetas 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s-ES" sz="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Actividad de mañana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ES" sz="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GRUPO 1: PISTA AMERICANA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ES" sz="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GRUPO 2: PIRAGUA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s-ES" sz="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Actividad de mañana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ES" sz="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GRUPO 1: CONSTRUCCIÓN DE BALSA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ES" sz="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GRUPO 2: TALLER DE MARIONETAS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s-ES" sz="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Actividad de mañana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ES" sz="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GRUPO 1: CICLO CARS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ES" sz="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GRUPO 2: OLIMPIADAS CAMPILLO 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s-ES" sz="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Actividad de mañana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ES" sz="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GRUPO 1 Y 2: ORIENTACION 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86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E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13:30 H – 14:00 H 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D7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ES" sz="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PISCINA*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ES" sz="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PISCINA*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s-ES" sz="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PISCINA*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ES" sz="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PISCINA*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s-ES" sz="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PISCINA*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ES" sz="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PISCINA*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ES" sz="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PISCINA*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821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E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14:00 H – 15:00 H 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D7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ES" sz="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ALMUERZO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ES" sz="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ALMUERZO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s-ES" sz="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ALMUERZO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ES" sz="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ALMUERZO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s-ES" sz="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ALMUERZO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ES" sz="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ALMUERZO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ES" sz="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ALMUERZO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48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E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15:00 H – 16:30 H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D7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ES" sz="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COMPETICION DE JUEGOS DE MESA O CINE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ES" sz="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COMPETICION DE JUEGOS DE MESA O CINE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s-ES" sz="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COMPETICION DE JUEGOS DE MESA O CINE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s-ES" sz="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COMPETICION DE JUEGOS DE MESA O CINE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s-ES" sz="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COMPETICION DE JUEGOS DE MESA O CINE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s-ES" sz="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COMPETICION DE JUEGOS DE MESA O CINE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6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s-ES" sz="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16:00 H  Fin de la jornada y regreso a su destino 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887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E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16;30 H – 18:00 H 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D7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ES" sz="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ACTIVIDAD DE TARDE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ES" sz="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GRUPO 1: T ARCO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ES" sz="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GRUPO 2: ESCALADA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s-ES" sz="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ACTIVIDAD DE TARDE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ES" sz="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GRUPO 1: SENDERO MEDIOAMBIENTAL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ES" sz="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GRUPO 2: RAPPELS Y TIROLINA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ES" sz="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Actividad</a:t>
                      </a:r>
                      <a:r>
                        <a:rPr kumimoji="0" lang="es-ES" sz="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s-ES" sz="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</a:t>
                      </a:r>
                      <a:r>
                        <a:rPr kumimoji="0" lang="es-ES" sz="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s-ES" sz="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mañana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s-ES" sz="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GRUPO 1: </a:t>
                      </a:r>
                      <a:r>
                        <a:rPr kumimoji="0" lang="es-ES" sz="700" b="1" i="0" u="none" strike="noStrike" kern="1200" cap="all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Taller pinta-camisetas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s-ES" sz="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GRUPO </a:t>
                      </a:r>
                      <a:r>
                        <a:rPr kumimoji="0" lang="es-ES" sz="700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2: </a:t>
                      </a:r>
                      <a:r>
                        <a:rPr kumimoji="0" lang="es-ES" sz="700" b="1" i="0" u="none" strike="noStrike" kern="1200" cap="all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Taller </a:t>
                      </a:r>
                      <a:r>
                        <a:rPr kumimoji="0" lang="es-ES" sz="700" b="1" i="0" u="none" strike="noStrike" kern="1200" cap="all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pulseras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s-ES" sz="700" b="1" i="0" u="none" strike="noStrike" kern="1200" cap="all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s-ES" sz="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ACTIVIDAD DE TARDE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ES" sz="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GRUPO 1: PIRAGUA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ES" sz="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GRUPO 2: PISTA AMERICNA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s-ES" sz="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Actividad de mañana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ES" sz="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GRUPO 1: TALLER DE MARIONETAS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ES" sz="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GRUPO 2: CONSTRUCCIÓN DE BALSA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s-ES" sz="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ACTIVIDAD DE TARDE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ES" sz="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GRUPO 1: OLIMPIADAS CAMPILLO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ES" sz="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GRUPO 2: CICLO CARS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s-ES" sz="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635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E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18:00 H – 20:00 H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D7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ES" sz="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MERIENDA Y COMPETICIÓN DE JUEGOS.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s-ES" sz="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MERIENDAY COMPETICIÓN DE JUEGOS.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s-ES" sz="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MERIENDAY COMPETICIÓN DE JUEGOS.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s-ES" sz="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MERIENDAY COMPETICIÓN DE JUEGOS.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s-ES" sz="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MERIENDAY COMPETICIÓN DE JUEGOS.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s-ES" sz="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MERIENDAY COMPETICIÓN DE JUEGOS.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s-ES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80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20:00 H – 21:00 H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D7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ES" sz="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DUCHAS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ES" sz="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DUCHAS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s-ES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DUCHAS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ES" sz="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DUCHAS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s-ES" sz="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DUCHAS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ES" sz="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DUCHAS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s-ES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80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s-E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21:00 H – 22:00 H 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D7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ES" sz="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CENA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ES" sz="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CENA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s-ES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CENA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ES" sz="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CENA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s-ES" sz="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CENA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ES" sz="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CENA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s-ES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80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E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22:00 H – 24:00 H 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D7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ES" sz="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ACTIVIDAD NOCTURNA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ES" sz="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ACTIVIDAD NOCTURNA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s-ES" sz="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ACTIVIDAD NOCTURNA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ES" sz="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ACTIVIDAD NOCTURNA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s-ES" sz="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ACTIVIDAD NOCTURNA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ES" sz="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ACTIVIDAD NOCTURNA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s-ES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142976" y="6420256"/>
            <a:ext cx="7783854" cy="215444"/>
          </a:xfrm>
          <a:prstGeom prst="rect">
            <a:avLst/>
          </a:prstGeom>
          <a:solidFill>
            <a:srgbClr val="C0D77F"/>
          </a:solidFill>
          <a:ln w="9525" cmpd="sng">
            <a:solidFill>
              <a:srgbClr val="7AA107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s-ES" sz="800" dirty="0" smtClean="0"/>
              <a:t>*PISCINA: Disponible en la temporada estival (del 15 de Abril al 15 de Octubre)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1062966" y="754380"/>
            <a:ext cx="7783854" cy="276999"/>
          </a:xfrm>
          <a:prstGeom prst="rect">
            <a:avLst/>
          </a:prstGeom>
          <a:noFill/>
          <a:ln w="44450" cmpd="sng">
            <a:noFill/>
          </a:ln>
        </p:spPr>
        <p:txBody>
          <a:bodyPr wrap="square" rtlCol="0">
            <a:spAutoFit/>
          </a:bodyPr>
          <a:lstStyle/>
          <a:p>
            <a:r>
              <a:rPr lang="es-ES" sz="1200" b="1" u="sng" dirty="0" smtClean="0"/>
              <a:t>Modelo de planning para 7 días.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7 Imagen" descr="DSC_04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3934" y="770708"/>
            <a:ext cx="2358747" cy="18177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8 Imagen" descr="IMGP668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47472" y="770708"/>
            <a:ext cx="2218779" cy="18177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9 Imagen" descr="DSC_025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36248" y="4733210"/>
            <a:ext cx="2247582" cy="19532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11 Imagen" descr="Deltadomingo1 08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47472" y="2673326"/>
            <a:ext cx="2218779" cy="194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12 Imagen" descr="Deltadomingo1 16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770001" y="4738852"/>
            <a:ext cx="2358747" cy="194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13 Imagen" descr="Deltadomingo1 307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136248" y="2673326"/>
            <a:ext cx="2247583" cy="194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9 Imagen" descr="P1010009.JP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6248" y="770708"/>
            <a:ext cx="2247582" cy="18177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11 Imagen" descr="DSC00974.JP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472" y="4733210"/>
            <a:ext cx="2218778" cy="19532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13 Imagen" descr="SAM_0228.JP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0001" y="2673942"/>
            <a:ext cx="2362497" cy="19532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5842441"/>
              </p:ext>
            </p:extLst>
          </p:nvPr>
        </p:nvGraphicFramePr>
        <p:xfrm>
          <a:off x="1174431" y="2229169"/>
          <a:ext cx="7838941" cy="418469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182160"/>
                <a:gridCol w="2218927"/>
                <a:gridCol w="2218927"/>
                <a:gridCol w="2218927"/>
              </a:tblGrid>
              <a:tr h="26584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" sz="12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MENU</a:t>
                      </a:r>
                    </a:p>
                  </a:txBody>
                  <a:tcPr marL="0" marR="0" marT="0" marB="0" anchor="ctr">
                    <a:solidFill>
                      <a:srgbClr val="7AA10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" sz="12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DESAYUNO</a:t>
                      </a:r>
                    </a:p>
                  </a:txBody>
                  <a:tcPr marL="0" marR="0" marT="0" marB="0" anchor="ctr">
                    <a:solidFill>
                      <a:srgbClr val="7AA10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" sz="12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ALMUERZO </a:t>
                      </a:r>
                    </a:p>
                  </a:txBody>
                  <a:tcPr marL="0" marR="0" marT="0" marB="0" anchor="ctr">
                    <a:solidFill>
                      <a:srgbClr val="7AA10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" sz="12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CENA</a:t>
                      </a:r>
                    </a:p>
                  </a:txBody>
                  <a:tcPr marL="0" marR="0" marT="0" marB="0" anchor="ctr">
                    <a:solidFill>
                      <a:srgbClr val="7AA107"/>
                    </a:solidFill>
                  </a:tcPr>
                </a:tc>
              </a:tr>
              <a:tr h="55983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Lunes</a:t>
                      </a:r>
                    </a:p>
                  </a:txBody>
                  <a:tcPr marL="0" marR="0" marT="0" marB="0" anchor="ctr">
                    <a:solidFill>
                      <a:srgbClr val="9FC04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es-E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DFEBB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Buffet de ensaladas, espaguetis (napolitana y carbonara), lomo de cerdo con patatas, flan y fruta</a:t>
                      </a:r>
                    </a:p>
                  </a:txBody>
                  <a:tcPr marL="0" marR="0" marT="0" marB="0" anchor="ctr">
                    <a:solidFill>
                      <a:srgbClr val="DFEBB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Buffet de ensaladas, </a:t>
                      </a:r>
                      <a:r>
                        <a:rPr lang="es-ES" sz="12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torilla</a:t>
                      </a:r>
                      <a:r>
                        <a:rPr lang="es-E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española y fiambre, frutas </a:t>
                      </a:r>
                    </a:p>
                  </a:txBody>
                  <a:tcPr marL="0" marR="0" marT="0" marB="0" anchor="ctr">
                    <a:solidFill>
                      <a:srgbClr val="DFEBBF"/>
                    </a:solidFill>
                  </a:tcPr>
                </a:tc>
              </a:tr>
              <a:tr h="55983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Martes</a:t>
                      </a:r>
                    </a:p>
                  </a:txBody>
                  <a:tcPr marL="0" marR="0" marT="0" marB="0" anchor="ctr">
                    <a:solidFill>
                      <a:srgbClr val="9FC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Cereales, cola-cao, zumo, y  tostadas </a:t>
                      </a:r>
                    </a:p>
                  </a:txBody>
                  <a:tcPr marL="0" marR="0" marT="0" marB="0" anchor="ctr">
                    <a:solidFill>
                      <a:srgbClr val="C0D77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Buffet de ensaladas, gazpacho, pollo asado con patatas </a:t>
                      </a:r>
                      <a:r>
                        <a:rPr lang="es-E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fritas, </a:t>
                      </a:r>
                      <a:r>
                        <a:rPr lang="es-E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helado </a:t>
                      </a:r>
                    </a:p>
                  </a:txBody>
                  <a:tcPr marL="0" marR="0" marT="0" marB="0" anchor="ctr">
                    <a:solidFill>
                      <a:srgbClr val="C0D77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Sopa de picadillo, croquetas y empanadillas, fruta </a:t>
                      </a:r>
                    </a:p>
                  </a:txBody>
                  <a:tcPr marL="0" marR="0" marT="0" marB="0" anchor="ctr">
                    <a:solidFill>
                      <a:srgbClr val="C0D77F"/>
                    </a:solidFill>
                  </a:tcPr>
                </a:tc>
              </a:tr>
              <a:tr h="55983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Miércoles</a:t>
                      </a:r>
                    </a:p>
                  </a:txBody>
                  <a:tcPr marL="0" marR="0" marT="0" marB="0" anchor="ctr">
                    <a:solidFill>
                      <a:srgbClr val="9FC04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Cereales, cola-cao, zumo, y  tostadas </a:t>
                      </a:r>
                      <a:endParaRPr lang="es-E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DFEBB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Buffet de ensaladas, paella de carne, calamares a la romana, fruta</a:t>
                      </a:r>
                    </a:p>
                  </a:txBody>
                  <a:tcPr marL="0" marR="0" marT="0" marB="0" anchor="ctr">
                    <a:solidFill>
                      <a:srgbClr val="DFEBB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Buffet de ensaladas, hamburguesa y patatas, macedonia </a:t>
                      </a:r>
                    </a:p>
                  </a:txBody>
                  <a:tcPr marL="0" marR="0" marT="0" marB="0" anchor="ctr">
                    <a:solidFill>
                      <a:srgbClr val="DFEBBF"/>
                    </a:solidFill>
                  </a:tcPr>
                </a:tc>
              </a:tr>
              <a:tr h="55983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Jueves</a:t>
                      </a:r>
                    </a:p>
                  </a:txBody>
                  <a:tcPr marL="0" marR="0" marT="0" marB="0" anchor="ctr">
                    <a:solidFill>
                      <a:srgbClr val="9FC04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Cereales, cola-cao, zumo, y  tostadas </a:t>
                      </a:r>
                      <a:endParaRPr lang="es-E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C0D77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Buffet de ensaladas, gazpacho, estofado de carne con patatas y guisantes, natillas</a:t>
                      </a:r>
                    </a:p>
                  </a:txBody>
                  <a:tcPr marL="0" marR="0" marT="0" marB="0" anchor="ctr">
                    <a:solidFill>
                      <a:srgbClr val="C0D77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Buffet de ensaladas, pizza, yogur, frutas</a:t>
                      </a:r>
                    </a:p>
                  </a:txBody>
                  <a:tcPr marL="0" marR="0" marT="0" marB="0" anchor="ctr">
                    <a:solidFill>
                      <a:srgbClr val="C0D77F"/>
                    </a:solidFill>
                  </a:tcPr>
                </a:tc>
              </a:tr>
              <a:tr h="55983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Viernes</a:t>
                      </a:r>
                    </a:p>
                  </a:txBody>
                  <a:tcPr marL="0" marR="0" marT="0" marB="0" anchor="ctr">
                    <a:solidFill>
                      <a:srgbClr val="9FC04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Cereales, cola-cao, zumo, y  tostadas </a:t>
                      </a:r>
                      <a:endParaRPr lang="es-E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DFEBB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Buffet de ensaladas, macarrones con tomate, filete de merluza, fruta y tarta</a:t>
                      </a:r>
                    </a:p>
                  </a:txBody>
                  <a:tcPr marL="0" marR="0" marT="0" marB="0" anchor="ctr">
                    <a:solidFill>
                      <a:srgbClr val="DFEBB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Buffet de ensaladas, salchichas con patatas, helado </a:t>
                      </a:r>
                    </a:p>
                  </a:txBody>
                  <a:tcPr marL="0" marR="0" marT="0" marB="0" anchor="ctr">
                    <a:solidFill>
                      <a:srgbClr val="DFEBBF"/>
                    </a:solidFill>
                  </a:tcPr>
                </a:tc>
              </a:tr>
              <a:tr h="55983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Sábado</a:t>
                      </a:r>
                    </a:p>
                  </a:txBody>
                  <a:tcPr marL="0" marR="0" marT="0" marB="0" anchor="ctr">
                    <a:solidFill>
                      <a:srgbClr val="9FC04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Cereales, cola-cao, zumo, y  tostadas </a:t>
                      </a:r>
                      <a:endParaRPr lang="es-E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C0D77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Menú Picnic: bocadillo jamón serrano, </a:t>
                      </a:r>
                      <a:r>
                        <a:rPr lang="es-E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sándwich </a:t>
                      </a:r>
                      <a:r>
                        <a:rPr lang="es-E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pate/queso, </a:t>
                      </a:r>
                      <a:r>
                        <a:rPr lang="es-E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chocolatina, </a:t>
                      </a:r>
                      <a:r>
                        <a:rPr lang="es-E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fruta </a:t>
                      </a:r>
                    </a:p>
                  </a:txBody>
                  <a:tcPr marL="0" marR="0" marT="0" marB="0" anchor="ctr">
                    <a:solidFill>
                      <a:srgbClr val="C0D77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Buffet de ensaladas, crema de </a:t>
                      </a:r>
                      <a:r>
                        <a:rPr lang="es-E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verduras </a:t>
                      </a:r>
                      <a:r>
                        <a:rPr lang="es-E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 san </a:t>
                      </a:r>
                      <a:r>
                        <a:rPr lang="es-ES" sz="12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jacobo</a:t>
                      </a:r>
                      <a:r>
                        <a:rPr lang="es-E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fruta</a:t>
                      </a:r>
                    </a:p>
                  </a:txBody>
                  <a:tcPr marL="0" marR="0" marT="0" marB="0" anchor="ctr">
                    <a:solidFill>
                      <a:srgbClr val="C0D77F"/>
                    </a:solidFill>
                  </a:tcPr>
                </a:tc>
              </a:tr>
              <a:tr h="55983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Domingo</a:t>
                      </a:r>
                    </a:p>
                  </a:txBody>
                  <a:tcPr marL="0" marR="0" marT="0" marB="0" anchor="ctr">
                    <a:solidFill>
                      <a:srgbClr val="9FC04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Cereales, cola-cao, zumo, y  tostadas </a:t>
                      </a:r>
                      <a:endParaRPr lang="es-E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DFEBB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es-E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DFEBB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es-E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DFEBB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995979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solidFill>
          <a:srgbClr val="C0D77F"/>
        </a:solidFill>
        <a:ln w="44450" cmpd="sng">
          <a:solidFill>
            <a:srgbClr val="7AA107"/>
          </a:solidFill>
        </a:ln>
      </a:spPr>
      <a:bodyPr wrap="square" rtlCol="0">
        <a:spAutoFit/>
      </a:bodyPr>
      <a:lstStyle>
        <a:defPPr algn="ctr">
          <a:defRPr sz="1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1163</TotalTime>
  <Words>1740</Words>
  <Application>Microsoft Office PowerPoint</Application>
  <PresentationFormat>Personalizado</PresentationFormat>
  <Paragraphs>246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Verdana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Javier Pérez Pajuelo</cp:lastModifiedBy>
  <cp:revision>109</cp:revision>
  <dcterms:created xsi:type="dcterms:W3CDTF">2016-01-29T10:03:11Z</dcterms:created>
  <dcterms:modified xsi:type="dcterms:W3CDTF">2016-03-15T20:53:25Z</dcterms:modified>
</cp:coreProperties>
</file>